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91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90" r:id="rId12"/>
    <p:sldId id="276" r:id="rId13"/>
    <p:sldId id="277" r:id="rId14"/>
    <p:sldId id="278" r:id="rId15"/>
    <p:sldId id="267" r:id="rId16"/>
    <p:sldId id="273" r:id="rId17"/>
    <p:sldId id="269" r:id="rId18"/>
    <p:sldId id="270" r:id="rId19"/>
    <p:sldId id="271" r:id="rId20"/>
    <p:sldId id="272" r:id="rId21"/>
    <p:sldId id="274" r:id="rId22"/>
    <p:sldId id="28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29" autoAdjust="0"/>
    <p:restoredTop sz="94660"/>
  </p:normalViewPr>
  <p:slideViewPr>
    <p:cSldViewPr snapToGrid="0">
      <p:cViewPr>
        <p:scale>
          <a:sx n="44" d="100"/>
          <a:sy n="44" d="100"/>
        </p:scale>
        <p:origin x="-696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21226" y="260648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Управление делами Президента Российской Федерации</a:t>
            </a:r>
          </a:p>
          <a:p>
            <a:pPr algn="ctr"/>
            <a:r>
              <a:rPr lang="ru-RU" dirty="0"/>
              <a:t>Федеральное государственное бюджетное</a:t>
            </a:r>
          </a:p>
          <a:p>
            <a:pPr algn="ctr"/>
            <a:r>
              <a:rPr lang="ru-RU" dirty="0"/>
              <a:t>дошкольное образовательное учреждение</a:t>
            </a:r>
          </a:p>
          <a:p>
            <a:pPr algn="ctr"/>
            <a:r>
              <a:rPr lang="ru-RU" dirty="0"/>
              <a:t> «Центр развития ребенка – детский сад № 2»</a:t>
            </a:r>
            <a:br>
              <a:rPr lang="ru-RU" dirty="0"/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921226" y="1737976"/>
            <a:ext cx="9160431" cy="213733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ts val="1000"/>
              </a:spcBef>
              <a:buClr>
                <a:srgbClr val="E78712"/>
              </a:buClr>
            </a:pPr>
            <a:r>
              <a:rPr lang="ru-RU" sz="2800" dirty="0">
                <a:solidFill>
                  <a:prstClr val="black"/>
                </a:solidFill>
              </a:rPr>
              <a:t>Отчет по теме самообразования: </a:t>
            </a:r>
            <a:br>
              <a:rPr lang="ru-RU" sz="2800" dirty="0">
                <a:solidFill>
                  <a:prstClr val="black"/>
                </a:solidFill>
              </a:rPr>
            </a:br>
            <a:r>
              <a:rPr lang="ru-RU" sz="2800" dirty="0">
                <a:solidFill>
                  <a:prstClr val="black"/>
                </a:solidFill>
              </a:rPr>
              <a:t>«Развитие творческого мышления и креативности воспитателей как одного из составляющих профессиональной компетентности"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8643257" y="4223657"/>
            <a:ext cx="3352800" cy="150089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Выполнила: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воспитатель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  <a:p>
            <a:pPr algn="r"/>
            <a:r>
              <a:rPr lang="ru-RU" b="1" dirty="0" err="1">
                <a:solidFill>
                  <a:schemeClr val="tx1"/>
                </a:solidFill>
              </a:rPr>
              <a:t>Тарабановская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Кристина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Игоревна.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83560" y="5920490"/>
            <a:ext cx="13866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Москва </a:t>
            </a:r>
          </a:p>
          <a:p>
            <a:pPr algn="ctr"/>
            <a:r>
              <a:rPr lang="ru-RU" dirty="0" smtClean="0"/>
              <a:t>2019г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4200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684421" y="224591"/>
            <a:ext cx="9127957" cy="54864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400" b="1" dirty="0"/>
              <a:t>3. Методы тренировки интуитивного мышления, строящиеся на основе интуитивно-логических игр</a:t>
            </a:r>
            <a:r>
              <a:rPr lang="ru-RU" sz="2400" b="1" dirty="0" smtClean="0"/>
              <a:t>.</a:t>
            </a:r>
          </a:p>
          <a:p>
            <a:pPr>
              <a:lnSpc>
                <a:spcPct val="150000"/>
              </a:lnSpc>
            </a:pPr>
            <a:endParaRPr lang="ru-RU" sz="2400" b="1" dirty="0"/>
          </a:p>
          <a:p>
            <a:pPr>
              <a:lnSpc>
                <a:spcPct val="150000"/>
              </a:lnSpc>
            </a:pPr>
            <a:r>
              <a:rPr lang="ru-RU" sz="2400" b="1" dirty="0" smtClean="0"/>
              <a:t>Главная </a:t>
            </a:r>
            <a:r>
              <a:rPr lang="ru-RU" sz="2400" b="1" dirty="0"/>
              <a:t>цель применения техник развития креативности и творческого мышления, прежде всего, заключается в том, чтобы преодолеть ординарность, обыденность и достичь экстраординарности</a:t>
            </a:r>
          </a:p>
        </p:txBody>
      </p:sp>
    </p:spTree>
    <p:extLst>
      <p:ext uri="{BB962C8B-B14F-4D97-AF65-F5344CB8AC3E}">
        <p14:creationId xmlns:p14="http://schemas.microsoft.com/office/powerpoint/2010/main" val="133714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35428" y="-25089"/>
            <a:ext cx="11604171" cy="714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Примеры заданий для развития творческого мышления и </a:t>
            </a:r>
            <a:r>
              <a:rPr lang="ru-RU" sz="2400" b="1" i="1" dirty="0" smtClean="0"/>
              <a:t>креативности</a:t>
            </a:r>
          </a:p>
          <a:p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 smtClean="0"/>
              <a:t>               </a:t>
            </a:r>
            <a:r>
              <a:rPr lang="ru-RU" sz="2800" b="1" dirty="0" smtClean="0"/>
              <a:t>ТРИЗ </a:t>
            </a:r>
            <a:r>
              <a:rPr lang="ru-RU" sz="2400" b="1" dirty="0"/>
              <a:t>- (технология решения изобретательских задач</a:t>
            </a:r>
            <a:r>
              <a:rPr lang="ru-RU" sz="2400" b="1" dirty="0" smtClean="0"/>
              <a:t>).</a:t>
            </a:r>
            <a:endParaRPr lang="ru-RU" sz="2400" b="1" dirty="0"/>
          </a:p>
          <a:p>
            <a:r>
              <a:rPr lang="ru-RU" sz="2200" dirty="0" smtClean="0"/>
              <a:t>	1</a:t>
            </a:r>
            <a:r>
              <a:rPr lang="ru-RU" sz="2200" dirty="0"/>
              <a:t>. </a:t>
            </a:r>
            <a:r>
              <a:rPr lang="ru-RU" sz="2400" b="1" dirty="0"/>
              <a:t>«Свойства – </a:t>
            </a:r>
            <a:r>
              <a:rPr lang="ru-RU" sz="2400" b="1" dirty="0" err="1"/>
              <a:t>антисвойства</a:t>
            </a:r>
            <a:r>
              <a:rPr lang="ru-RU" sz="2400" b="1" dirty="0"/>
              <a:t> </a:t>
            </a:r>
            <a:r>
              <a:rPr lang="ru-RU" sz="2200" b="1" dirty="0"/>
              <a:t>». </a:t>
            </a:r>
            <a:r>
              <a:rPr lang="ru-RU" sz="2200" dirty="0"/>
              <a:t>Назвать как можно больше пар слов, имеющих противоположные свойства, например: лёгкий - тяжёлый. Команды называют пары слов по очереди, побеждает команда, назвавшая пару слов последней</a:t>
            </a:r>
            <a:r>
              <a:rPr lang="ru-RU" sz="2200" dirty="0" smtClean="0"/>
              <a:t>.</a:t>
            </a:r>
            <a:endParaRPr lang="ru-RU" sz="2200" dirty="0"/>
          </a:p>
          <a:p>
            <a:r>
              <a:rPr lang="ru-RU" sz="2200" dirty="0" smtClean="0"/>
              <a:t>	2</a:t>
            </a:r>
            <a:r>
              <a:rPr lang="ru-RU" sz="2200" dirty="0"/>
              <a:t>. В этом задании вам предлагается </a:t>
            </a:r>
            <a:r>
              <a:rPr lang="ru-RU" sz="2400" b="1" dirty="0"/>
              <a:t>система</a:t>
            </a:r>
            <a:r>
              <a:rPr lang="ru-RU" sz="2200" dirty="0"/>
              <a:t>. Необходимо, подобрать как можно больше слов, входящих в эту систему. Синей команде система ЛЕС, красной команде РЕКА. (Лес - охотник, волк, деревья, кусты, тропа; Река - берег, рыба, рыбак, вода, тина</a:t>
            </a:r>
            <a:r>
              <a:rPr lang="ru-RU" sz="2200" dirty="0" smtClean="0"/>
              <a:t>).</a:t>
            </a:r>
            <a:endParaRPr lang="ru-RU" sz="2200" dirty="0"/>
          </a:p>
          <a:p>
            <a:r>
              <a:rPr lang="ru-RU" sz="2200" dirty="0" smtClean="0"/>
              <a:t>	3</a:t>
            </a:r>
            <a:r>
              <a:rPr lang="ru-RU" sz="2200" dirty="0"/>
              <a:t>. </a:t>
            </a:r>
            <a:r>
              <a:rPr lang="ru-RU" sz="2400" b="1" dirty="0"/>
              <a:t>«Загадай загадку». </a:t>
            </a:r>
            <a:r>
              <a:rPr lang="ru-RU" sz="2200" dirty="0"/>
              <a:t>Каждая команда придумывает загадку по схеме « на что похоже – чем отличается» и загадывает её команде противника. Например: Круглый, а не мяч, гремит, а не гром, с ним ходят на парад, но это не флажок. (Барабан</a:t>
            </a:r>
            <a:r>
              <a:rPr lang="ru-RU" sz="2200" dirty="0" smtClean="0"/>
              <a:t>).</a:t>
            </a:r>
            <a:endParaRPr lang="ru-RU" sz="2200" dirty="0"/>
          </a:p>
          <a:p>
            <a:r>
              <a:rPr lang="ru-RU" sz="2200" dirty="0" smtClean="0"/>
              <a:t>	4</a:t>
            </a:r>
            <a:r>
              <a:rPr lang="ru-RU" sz="2200" dirty="0"/>
              <a:t>. Составьте </a:t>
            </a:r>
            <a:r>
              <a:rPr lang="ru-RU" sz="2400" b="1" dirty="0"/>
              <a:t>рекламное объявление для газеты</a:t>
            </a:r>
            <a:r>
              <a:rPr lang="ru-RU" sz="2200" b="1" dirty="0"/>
              <a:t> </a:t>
            </a:r>
            <a:r>
              <a:rPr lang="ru-RU" sz="2200" dirty="0"/>
              <a:t>так, чтобы все слова начинались на одну букву. Например: продается певчий пушистый попугай Паинька, пятилетний, </a:t>
            </a:r>
            <a:r>
              <a:rPr lang="ru-RU" sz="2200" dirty="0" err="1"/>
              <a:t>полузеленый</a:t>
            </a:r>
            <a:r>
              <a:rPr lang="ru-RU" sz="2200" dirty="0"/>
              <a:t>. Предпочитает питаться печеньем, пить пепси-колу. Пожалуйста, приходите посмотреть.</a:t>
            </a:r>
          </a:p>
          <a:p>
            <a:r>
              <a:rPr lang="ru-RU" sz="2200" b="1" i="1" dirty="0"/>
              <a:t> 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4112480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12" y="428604"/>
            <a:ext cx="545467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381752" y="785795"/>
            <a:ext cx="5810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 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Полла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Торренса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7004" y="1785926"/>
            <a:ext cx="533403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«Завершение фигуры».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Дорисуйте десять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незаконченных  фигур.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А так же придумать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название к каждому рисунку. 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18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728" y="3714753"/>
            <a:ext cx="6096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10800000" flipV="1">
            <a:off x="571462" y="1405724"/>
            <a:ext cx="110490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Постарайся придумать такую картинку или историю,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которую никто другой не сможет придумать.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Сделай ее полной и интересной, добавляй к ней новые идеи.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52729" y="500043"/>
            <a:ext cx="6378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 рисунок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713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9487" y="1730812"/>
            <a:ext cx="10578616" cy="2906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5003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516709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Вот некоторые примеры выполнения упражнения на дорисовку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421" y="1408028"/>
            <a:ext cx="4173757" cy="4905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284" y="1348476"/>
            <a:ext cx="4212540" cy="4965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515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Упражнение «Волшебный лес»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4546" y="1581664"/>
            <a:ext cx="4004558" cy="48626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134" y="1581663"/>
            <a:ext cx="4069655" cy="48626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7803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Упражнение «Преврати в подарки для друзей»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6556" y="1523997"/>
            <a:ext cx="3487956" cy="48550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802" y="1540409"/>
            <a:ext cx="3710198" cy="4838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9473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30" y="624110"/>
            <a:ext cx="9545182" cy="1280890"/>
          </a:xfrm>
        </p:spPr>
        <p:txBody>
          <a:bodyPr>
            <a:normAutofit/>
          </a:bodyPr>
          <a:lstStyle/>
          <a:p>
            <a:r>
              <a:rPr lang="ru-RU" sz="2400" b="1" dirty="0"/>
              <a:t>У</a:t>
            </a:r>
            <a:r>
              <a:rPr lang="ru-RU" sz="2400" b="1" dirty="0" smtClean="0"/>
              <a:t>пражнение « На что похожа клякса» </a:t>
            </a:r>
            <a:r>
              <a:rPr lang="ru-RU" sz="2400" dirty="0" smtClean="0"/>
              <a:t>на развитие ассоциативного мышления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766" y="1600548"/>
            <a:ext cx="4054663" cy="4865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7847" y="1600548"/>
            <a:ext cx="3765595" cy="4865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684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5320" y="558206"/>
            <a:ext cx="9436914" cy="562840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Задание «</a:t>
            </a:r>
            <a:r>
              <a:rPr lang="ru-RU" b="1" dirty="0" err="1" smtClean="0"/>
              <a:t>Друдлы</a:t>
            </a:r>
            <a:r>
              <a:rPr lang="ru-RU" b="1" dirty="0" smtClean="0"/>
              <a:t>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1                                     2                                      3 </a:t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4                                             5                                  6</a:t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9251" y="1666102"/>
            <a:ext cx="2311092" cy="13324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634" y="1612013"/>
            <a:ext cx="2639502" cy="13288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430" y="1664305"/>
            <a:ext cx="3019803" cy="10935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802" y="3522213"/>
            <a:ext cx="1886974" cy="18751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414" y="4035963"/>
            <a:ext cx="2862138" cy="12394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313" y="3522212"/>
            <a:ext cx="1683400" cy="187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009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1747" y="0"/>
            <a:ext cx="8309812" cy="471791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- ведущий компонент педагогической деятельности; решающий фактор </a:t>
            </a:r>
            <a:r>
              <a:rPr lang="ru-RU" sz="2400" dirty="0"/>
              <a:t>продвижения педагога к вершинам педагогического мастерства. </a:t>
            </a:r>
            <a:br>
              <a:rPr lang="ru-RU" sz="2400" dirty="0"/>
            </a:br>
            <a:r>
              <a:rPr lang="ru-RU" sz="2400" b="1" dirty="0" smtClean="0"/>
              <a:t>Творческим </a:t>
            </a:r>
            <a:r>
              <a:rPr lang="ru-RU" sz="2400" b="1" dirty="0"/>
              <a:t>продуктом </a:t>
            </a:r>
            <a:r>
              <a:rPr lang="ru-RU" sz="2400" dirty="0"/>
              <a:t>креативного педагога могут быть новые образовательные технологии, формы, методы обучения и воспитания.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390274"/>
            <a:ext cx="6849980" cy="4467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трелка вправо 2"/>
          <p:cNvSpPr/>
          <p:nvPr/>
        </p:nvSpPr>
        <p:spPr>
          <a:xfrm>
            <a:off x="0" y="112296"/>
            <a:ext cx="2775284" cy="154004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Креативность</a:t>
            </a:r>
          </a:p>
        </p:txBody>
      </p:sp>
    </p:spTree>
    <p:extLst>
      <p:ext uri="{BB962C8B-B14F-4D97-AF65-F5344CB8AC3E}">
        <p14:creationId xmlns:p14="http://schemas.microsoft.com/office/powerpoint/2010/main" val="204185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8171" y="261257"/>
            <a:ext cx="10232571" cy="6596743"/>
          </a:xfrm>
        </p:spPr>
        <p:txBody>
          <a:bodyPr>
            <a:noAutofit/>
          </a:bodyPr>
          <a:lstStyle/>
          <a:p>
            <a:r>
              <a:rPr lang="ru-RU" sz="2800" b="1" dirty="0" err="1" smtClean="0"/>
              <a:t>Друдлы</a:t>
            </a:r>
            <a:r>
              <a:rPr lang="ru-RU" sz="2800" b="1" dirty="0" smtClean="0"/>
              <a:t>(ассоциативное мышление</a:t>
            </a:r>
            <a:r>
              <a:rPr lang="ru-RU" sz="2800" b="1" dirty="0"/>
              <a:t>)- </a:t>
            </a:r>
            <a:r>
              <a:rPr lang="ru-RU" sz="2800" dirty="0"/>
              <a:t>картинка, в которых требуется домыслить что изображено на </a:t>
            </a:r>
            <a:r>
              <a:rPr lang="ru-RU" sz="2800" dirty="0" smtClean="0"/>
              <a:t>рисунке.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Предположим  к данному </a:t>
            </a:r>
            <a:r>
              <a:rPr lang="ru-RU" sz="2000" dirty="0" err="1"/>
              <a:t>друдлу</a:t>
            </a:r>
            <a:r>
              <a:rPr lang="ru-RU" sz="2000" dirty="0"/>
              <a:t> могут быть такие ответы: Пицца, луна, сыр, шар для боулинга (с бликами), пораженная мишень, печенье с шоколадом и так далее.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400" y="1600148"/>
            <a:ext cx="4022939" cy="375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0225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9389" y="598013"/>
            <a:ext cx="6932611" cy="5743740"/>
          </a:xfrm>
        </p:spPr>
        <p:txBody>
          <a:bodyPr>
            <a:normAutofit/>
          </a:bodyPr>
          <a:lstStyle/>
          <a:p>
            <a:pPr algn="ctr"/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 smtClean="0"/>
              <a:t>Спасибо </a:t>
            </a:r>
            <a:br>
              <a:rPr lang="ru-RU" sz="7200" dirty="0" smtClean="0"/>
            </a:br>
            <a:r>
              <a:rPr lang="ru-RU" sz="7200" dirty="0" smtClean="0"/>
              <a:t>за </a:t>
            </a:r>
            <a:br>
              <a:rPr lang="ru-RU" sz="7200" dirty="0" smtClean="0"/>
            </a:br>
            <a:r>
              <a:rPr lang="ru-RU" sz="7200" dirty="0" smtClean="0"/>
              <a:t>внимание!</a:t>
            </a:r>
            <a:endParaRPr lang="ru-RU" sz="7200" dirty="0"/>
          </a:p>
        </p:txBody>
      </p:sp>
      <p:pic>
        <p:nvPicPr>
          <p:cNvPr id="3" name="Рисунок 2" descr="hello_html_3370f30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958" y="609600"/>
            <a:ext cx="6028595" cy="5328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64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6084" y="190973"/>
            <a:ext cx="10379241" cy="128089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Список использованной литературы: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491916" y="1299410"/>
            <a:ext cx="101546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/>
              <a:t>1. </a:t>
            </a:r>
            <a:r>
              <a:rPr lang="ru-RU" sz="2400" dirty="0" err="1"/>
              <a:t>Шмонина</a:t>
            </a:r>
            <a:r>
              <a:rPr lang="ru-RU" sz="2400" dirty="0"/>
              <a:t> Л.В. Инновационные технологии в методической работе ДОУ. М.: Издательство «Учитель», 2009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2.Волобуева Л.М. Работа старшего воспитателя ДОУ с педагогами. М.: Творческий центр, 2004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3</a:t>
            </a:r>
            <a:r>
              <a:rPr lang="ru-RU" sz="2400" dirty="0" smtClean="0"/>
              <a:t>. </a:t>
            </a:r>
            <a:r>
              <a:rPr lang="ru-RU" sz="2400" dirty="0" err="1"/>
              <a:t>Микляева</a:t>
            </a:r>
            <a:r>
              <a:rPr lang="ru-RU" sz="2400" dirty="0"/>
              <a:t> Н.В. Инновации в детском саду. Пособие для воспитателей. «Айрис пресс», М., 2008.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4</a:t>
            </a:r>
            <a:r>
              <a:rPr lang="ru-RU" sz="2400" dirty="0" smtClean="0"/>
              <a:t>. </a:t>
            </a:r>
            <a:r>
              <a:rPr lang="ru-RU" sz="2400" dirty="0" err="1"/>
              <a:t>Фалюшина</a:t>
            </a:r>
            <a:r>
              <a:rPr lang="ru-RU" sz="2400" dirty="0"/>
              <a:t> Л.И. Управление качеством образовательного процесса в дошкольном образовательном учреждении. М.: </a:t>
            </a:r>
            <a:r>
              <a:rPr lang="ru-RU" sz="2400" dirty="0" err="1"/>
              <a:t>Аркти</a:t>
            </a:r>
            <a:r>
              <a:rPr lang="ru-RU" sz="2400" dirty="0"/>
              <a:t>, 2004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322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3856" y="224590"/>
            <a:ext cx="8090756" cy="2422357"/>
          </a:xfrm>
        </p:spPr>
        <p:txBody>
          <a:bodyPr>
            <a:normAutofit fontScale="90000"/>
          </a:bodyPr>
          <a:lstStyle/>
          <a:p>
            <a:pPr lvl="0" algn="just"/>
            <a:r>
              <a:rPr lang="ru-RU" sz="2800" dirty="0" smtClean="0"/>
              <a:t>развитие </a:t>
            </a:r>
            <a:r>
              <a:rPr lang="ru-RU" sz="2800" dirty="0"/>
              <a:t>и актуализация творческого мышления и креативности педагогов, как одного из составляющих профессиональной компетентности </a:t>
            </a:r>
            <a:r>
              <a:rPr lang="ru-RU" sz="2800" dirty="0" smtClean="0"/>
              <a:t>воспитателей.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51" y="2470484"/>
            <a:ext cx="5734011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787" y="2470484"/>
            <a:ext cx="566887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трелка вправо 2"/>
          <p:cNvSpPr/>
          <p:nvPr/>
        </p:nvSpPr>
        <p:spPr>
          <a:xfrm>
            <a:off x="-32086" y="176463"/>
            <a:ext cx="3445942" cy="184484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2. </a:t>
            </a:r>
            <a:r>
              <a:rPr lang="ru-RU" sz="2400" b="1" dirty="0" smtClean="0"/>
              <a:t>Цель: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06035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114" y="1468628"/>
            <a:ext cx="4963886" cy="423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8570" y="0"/>
            <a:ext cx="7446973" cy="543827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>•	Совершенствование профессионального мастерства педагогов, формировать у </a:t>
            </a:r>
            <a:r>
              <a:rPr lang="ru-RU" sz="2400" dirty="0"/>
              <a:t>них потребность в творчестве, развивать находчивость, сообразительность, креативность и нестандартность </a:t>
            </a:r>
            <a:r>
              <a:rPr lang="ru-RU" sz="2400" dirty="0" smtClean="0"/>
              <a:t>мышления;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•	</a:t>
            </a:r>
            <a:r>
              <a:rPr lang="ru-RU" sz="2400" dirty="0" smtClean="0"/>
              <a:t>Вовлечение </a:t>
            </a:r>
            <a:r>
              <a:rPr lang="ru-RU" sz="2400" dirty="0"/>
              <a:t>в коллективную деятельность, </a:t>
            </a:r>
            <a:r>
              <a:rPr lang="ru-RU" sz="2400" dirty="0" smtClean="0"/>
              <a:t>развитие умения </a:t>
            </a:r>
            <a:r>
              <a:rPr lang="ru-RU" sz="2400" dirty="0"/>
              <a:t>и желание взаимодействовать друг с </a:t>
            </a:r>
            <a:r>
              <a:rPr lang="ru-RU" sz="2400" dirty="0" smtClean="0"/>
              <a:t>другом для </a:t>
            </a:r>
            <a:r>
              <a:rPr lang="ru-RU" sz="2400" dirty="0"/>
              <a:t>решения нестандартных ситуаций.;</a:t>
            </a:r>
            <a:br>
              <a:rPr lang="ru-RU" sz="2400" dirty="0"/>
            </a:br>
            <a:r>
              <a:rPr lang="ru-RU" sz="2400" dirty="0"/>
              <a:t>•	</a:t>
            </a:r>
            <a:r>
              <a:rPr lang="ru-RU" sz="2400" dirty="0" smtClean="0"/>
              <a:t>Создание благоприятных условий </a:t>
            </a:r>
            <a:r>
              <a:rPr lang="ru-RU" sz="2400" dirty="0"/>
              <a:t>для общения и взаимодействия педагогов.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61976" y="-40105"/>
            <a:ext cx="3562821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Задачи </a:t>
            </a:r>
            <a:r>
              <a:rPr lang="ru-RU" b="1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010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4821" y="-1"/>
            <a:ext cx="10860505" cy="662539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/>
              <a:t> </a:t>
            </a:r>
            <a:r>
              <a:rPr lang="ru-RU" sz="2700" b="1" dirty="0" smtClean="0"/>
              <a:t>            воспитатели ДОО   /   </a:t>
            </a:r>
            <a:r>
              <a:rPr lang="ru-RU" sz="2700" b="1" dirty="0" smtClean="0"/>
              <a:t>специалисты</a:t>
            </a:r>
            <a:r>
              <a:rPr lang="ru-RU" sz="2700" dirty="0" smtClean="0"/>
              <a:t>.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57602" y="0"/>
            <a:ext cx="3721767" cy="120315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3.	Целевая аудитория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518486" y="1203158"/>
            <a:ext cx="834188" cy="9785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4748464" y="1203158"/>
            <a:ext cx="770022" cy="9785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трелка вправо 13"/>
          <p:cNvSpPr/>
          <p:nvPr/>
        </p:nvSpPr>
        <p:spPr>
          <a:xfrm>
            <a:off x="625645" y="3665617"/>
            <a:ext cx="3031957" cy="1267327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Описание </a:t>
            </a:r>
            <a:r>
              <a:rPr lang="ru-RU" sz="2400" b="1" dirty="0" smtClean="0"/>
              <a:t>проекта</a:t>
            </a:r>
            <a:endParaRPr lang="ru-RU" sz="2400" b="1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458409"/>
              </p:ext>
            </p:extLst>
          </p:nvPr>
        </p:nvGraphicFramePr>
        <p:xfrm>
          <a:off x="3657602" y="3098531"/>
          <a:ext cx="8336543" cy="3463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752"/>
                <a:gridCol w="5226791"/>
              </a:tblGrid>
              <a:tr h="811999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Необходимое время: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долгосрочный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</a:rPr>
                        <a:t> период времени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811999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Стимульный материал: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ручки, цветные карандаши,  бумага, картинки и т.д. в зависимости от заданий, используемых в методиках. </a:t>
                      </a:r>
                    </a:p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811999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Этапы проведения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вводная часть ,</a:t>
                      </a:r>
                    </a:p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основная часть, </a:t>
                      </a:r>
                    </a:p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заключительная часть (обратная связь, рефлексия)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238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68379" y="96252"/>
            <a:ext cx="9865895" cy="1507959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4. Критерии оценки эффективности выполнения творческих заданий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1668379" y="1395663"/>
            <a:ext cx="4219074" cy="2218863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Беглость: число идей, выдвинутых каждым из участников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4089932" y="2999873"/>
            <a:ext cx="3834868" cy="2406315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Оригинальность: количество идей, не повторяющихся в других </a:t>
            </a:r>
            <a:r>
              <a:rPr lang="ru-RU" sz="2000" b="1" dirty="0" err="1"/>
              <a:t>микрогруппах</a:t>
            </a:r>
            <a:endParaRPr lang="ru-RU" sz="20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007366" y="4796590"/>
            <a:ext cx="3982855" cy="2273968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Гибкость: разнообразие смысловых категорий, к которым относятся </a:t>
            </a:r>
            <a:r>
              <a:rPr lang="ru-RU" sz="2000" b="1" dirty="0" smtClean="0"/>
              <a:t>идеи</a:t>
            </a:r>
            <a:endParaRPr lang="ru-RU" sz="2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340" y="1901823"/>
            <a:ext cx="3992563" cy="236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99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48589" y="176464"/>
            <a:ext cx="5069305" cy="126732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/>
              <a:t>Предполагаемый результат</a:t>
            </a:r>
            <a:r>
              <a:rPr lang="ru-RU" dirty="0"/>
              <a:t>:</a:t>
            </a:r>
            <a:endParaRPr lang="ru-RU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48589" y="1828800"/>
            <a:ext cx="967339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/>
              <a:t>- повышение эффективности </a:t>
            </a:r>
            <a:r>
              <a:rPr lang="ru-RU" sz="2400" dirty="0"/>
              <a:t>профессиональной деятельности </a:t>
            </a:r>
            <a:r>
              <a:rPr lang="ru-RU" sz="2400" dirty="0" smtClean="0"/>
              <a:t>воспитателей/педагогов;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ru-RU" sz="2400" dirty="0" smtClean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/>
              <a:t>- ведение системной работы </a:t>
            </a:r>
            <a:r>
              <a:rPr lang="ru-RU" sz="2400" dirty="0"/>
              <a:t>по развитию </a:t>
            </a:r>
            <a:r>
              <a:rPr lang="ru-RU" sz="2400" dirty="0" smtClean="0"/>
              <a:t>креативности с учетом личных и профессиональных способностей, уровня профессиональной </a:t>
            </a:r>
            <a:r>
              <a:rPr lang="ru-RU" sz="2400" dirty="0"/>
              <a:t>подготовки, </a:t>
            </a:r>
            <a:r>
              <a:rPr lang="ru-RU" sz="2400" dirty="0" smtClean="0"/>
              <a:t>личного опыта </a:t>
            </a:r>
            <a:r>
              <a:rPr lang="ru-RU" sz="2400" dirty="0"/>
              <a:t>и </a:t>
            </a:r>
            <a:r>
              <a:rPr lang="ru-RU" sz="2400" dirty="0" smtClean="0"/>
              <a:t>стажа </a:t>
            </a:r>
            <a:r>
              <a:rPr lang="ru-RU" sz="2400" dirty="0"/>
              <a:t>педагогической </a:t>
            </a:r>
            <a:r>
              <a:rPr lang="ru-RU" sz="2400" dirty="0" smtClean="0"/>
              <a:t>деятельности;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ru-RU" sz="2400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/>
              <a:t>- переосмысление и внедрение инноваций </a:t>
            </a:r>
            <a:r>
              <a:rPr lang="ru-RU" sz="2400" dirty="0"/>
              <a:t>в воспитательный процесс.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506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41094" y="320842"/>
            <a:ext cx="7812505" cy="112294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Содержание </a:t>
            </a:r>
            <a:r>
              <a:rPr lang="ru-RU" sz="2800" b="1" dirty="0" smtClean="0"/>
              <a:t>: </a:t>
            </a:r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53389" y="1876925"/>
            <a:ext cx="8181474" cy="463617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400" b="1" dirty="0"/>
              <a:t>Методы, активизирующие творческое мышление и формирование </a:t>
            </a:r>
            <a:r>
              <a:rPr lang="ru-RU" sz="2400" b="1" dirty="0" smtClean="0"/>
              <a:t>креативности</a:t>
            </a:r>
            <a:r>
              <a:rPr lang="ru-RU" sz="2400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1</a:t>
            </a:r>
            <a:r>
              <a:rPr lang="ru-RU" sz="2400" dirty="0"/>
              <a:t>. Методы, направленные на организацию креативной среды:</a:t>
            </a:r>
          </a:p>
          <a:p>
            <a:pPr>
              <a:lnSpc>
                <a:spcPct val="150000"/>
              </a:lnSpc>
            </a:pPr>
            <a:r>
              <a:rPr lang="ru-RU" sz="2400" i="1" dirty="0"/>
              <a:t>- мозговой </a:t>
            </a:r>
            <a:r>
              <a:rPr lang="ru-RU" sz="2400" i="1" dirty="0" smtClean="0"/>
              <a:t>штурм;</a:t>
            </a:r>
            <a:endParaRPr lang="ru-RU" sz="2400" i="1" dirty="0"/>
          </a:p>
          <a:p>
            <a:pPr>
              <a:lnSpc>
                <a:spcPct val="150000"/>
              </a:lnSpc>
            </a:pPr>
            <a:r>
              <a:rPr lang="ru-RU" sz="2400" i="1" dirty="0"/>
              <a:t>- </a:t>
            </a:r>
            <a:r>
              <a:rPr lang="ru-RU" sz="2400" i="1" dirty="0" err="1"/>
              <a:t>синектика</a:t>
            </a:r>
            <a:r>
              <a:rPr lang="ru-RU" sz="2400" i="1" dirty="0"/>
              <a:t> как вид мозгового штурма при допущении обсуждения идей на стадии их </a:t>
            </a:r>
            <a:r>
              <a:rPr lang="ru-RU" sz="2400" i="1" dirty="0" smtClean="0"/>
              <a:t>выдвижения</a:t>
            </a:r>
            <a:r>
              <a:rPr lang="ru-RU" sz="2400" dirty="0" smtClean="0"/>
              <a:t>. </a:t>
            </a:r>
            <a:endParaRPr lang="ru-RU" sz="2400" dirty="0">
              <a:effectLst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178" y="4159274"/>
            <a:ext cx="2878724" cy="2873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376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17557" y="288758"/>
            <a:ext cx="9464843" cy="582328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/>
              <a:t>2. Методы оптимизации накопления и структурирования знаний по проблеме (различные схемы сбора и анализа предварительной информации, построения </a:t>
            </a:r>
            <a:r>
              <a:rPr lang="ru-RU" sz="2400" b="1" dirty="0" smtClean="0"/>
              <a:t>гипотез</a:t>
            </a:r>
            <a:r>
              <a:rPr lang="ru-RU" sz="2400" b="1" dirty="0"/>
              <a:t> </a:t>
            </a:r>
            <a:r>
              <a:rPr lang="ru-RU" sz="2400" b="1" dirty="0" smtClean="0"/>
              <a:t>и т.д.) </a:t>
            </a:r>
          </a:p>
          <a:p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метод </a:t>
            </a:r>
            <a:r>
              <a:rPr lang="ru-RU" sz="2400" dirty="0"/>
              <a:t>ТРИЗ (теория решения изобретательских </a:t>
            </a:r>
            <a:r>
              <a:rPr lang="ru-RU" sz="2400" dirty="0" smtClean="0"/>
              <a:t>задач;</a:t>
            </a:r>
          </a:p>
          <a:p>
            <a:pPr marL="285750" indent="-285750">
              <a:buFontTx/>
              <a:buChar char="-"/>
            </a:pPr>
            <a:endParaRPr lang="ru-RU" sz="2400" dirty="0"/>
          </a:p>
          <a:p>
            <a:r>
              <a:rPr lang="ru-RU" sz="2400" dirty="0"/>
              <a:t>- структурно-логические схемы воображения как рациональный мыслительный процесс </a:t>
            </a:r>
            <a:r>
              <a:rPr lang="ru-RU" sz="2400" dirty="0" smtClean="0"/>
              <a:t>(</a:t>
            </a:r>
            <a:r>
              <a:rPr lang="ru-RU" sz="2400" dirty="0"/>
              <a:t>построение образа продукта, создание программы и моделирование процесса его получения).</a:t>
            </a: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3043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3297</TotalTime>
  <Words>505</Words>
  <Application>Microsoft Office PowerPoint</Application>
  <PresentationFormat>Произвольный</PresentationFormat>
  <Paragraphs>81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Легкий дым</vt:lpstr>
      <vt:lpstr>Презентация PowerPoint</vt:lpstr>
      <vt:lpstr>- ведущий компонент педагогической деятельности; решающий фактор продвижения педагога к вершинам педагогического мастерства.  Творческим продуктом креативного педагога могут быть новые образовательные технологии, формы, методы обучения и воспитания.</vt:lpstr>
      <vt:lpstr>развитие и актуализация творческого мышления и креативности педагогов, как одного из составляющих профессиональной компетентности воспитателей. </vt:lpstr>
      <vt:lpstr>  • Совершенствование профессионального мастерства педагогов, формировать у них потребность в творчестве, развивать находчивость, сообразительность, креативность и нестандартность мышления;  • Вовлечение в коллективную деятельность, развитие умения и желание взаимодействовать друг с другом для решения нестандартных ситуаций.; • Создание благоприятных условий для общения и взаимодействия педагогов. </vt:lpstr>
      <vt:lpstr>                  воспитатели ДОО   /   специалисты.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Вот некоторые примеры выполнения упражнения на дорисовку</vt:lpstr>
      <vt:lpstr>Упражнение «Волшебный лес»</vt:lpstr>
      <vt:lpstr>Упражнение «Преврати в подарки для друзей»</vt:lpstr>
      <vt:lpstr>Упражнение « На что похожа клякса» на развитие ассоциативного мышления</vt:lpstr>
      <vt:lpstr>Задание «Друдлы»      1                                     2                                      3        4                                             5                                  6      </vt:lpstr>
      <vt:lpstr>Друдлы(ассоциативное мышление)- картинка, в которых требуется домыслить что изображено на рисунке.                Предположим  к данному друдлу могут быть такие ответы: Пицца, луна, сыр, шар для боулинга (с бликами), пораженная мишень, печенье с шоколадом и так далее. </vt:lpstr>
      <vt:lpstr> Спасибо  за  внимание!</vt:lpstr>
      <vt:lpstr>Список использованной литературы: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тестов, упражнений и тренингов для развития творческого мышления или креативности</dc:title>
  <dc:creator>Науменко</dc:creator>
  <cp:lastModifiedBy>User</cp:lastModifiedBy>
  <cp:revision>161</cp:revision>
  <dcterms:created xsi:type="dcterms:W3CDTF">2017-02-06T08:12:08Z</dcterms:created>
  <dcterms:modified xsi:type="dcterms:W3CDTF">2002-01-01T18:56:47Z</dcterms:modified>
</cp:coreProperties>
</file>