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1" r:id="rId2"/>
  </p:sldMasterIdLst>
  <p:notesMasterIdLst>
    <p:notesMasterId r:id="rId23"/>
  </p:notesMasterIdLst>
  <p:sldIdLst>
    <p:sldId id="280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6" r:id="rId20"/>
    <p:sldId id="277" r:id="rId21"/>
    <p:sldId id="278" r:id="rId22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B08BD0-EB60-4FC6-9787-6C48E2EBCFD1}" v="19" dt="2021-11-24T20:59:34.804"/>
    <p1510:client id="{AA80B176-3D44-4DA9-A018-C23E8584DCCA}" v="8" dt="2021-11-25T12:15:43.8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16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4:notes"/>
          <p:cNvSpPr txBox="1">
            <a:spLocks noGrp="1"/>
          </p:cNvSpPr>
          <p:nvPr>
            <p:ph type="body" idx="1"/>
          </p:nvPr>
        </p:nvSpPr>
        <p:spPr>
          <a:xfrm>
            <a:off x="685802" y="4343406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0" name="Google Shape;15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9" name="Google Shape;179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8" name="Google Shape;188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7" name="Google Shape;197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6" name="Google Shape;206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2" name="Google Shape;212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9" name="Google Shape;219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64" name="Google Shape;264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70" name="Google Shape;270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/>
          </a:p>
        </p:txBody>
      </p:sp>
      <p:sp>
        <p:nvSpPr>
          <p:cNvPr id="276" name="Google Shape;276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3" name="Google Shape;9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" name="Google Shape;102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03" name="Google Shape;103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ru-RU"/>
              <a:t>4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10" name="Google Shape;11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7" name="Google Shape;11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5" name="Google Shape;125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1" name="Google Shape;13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7" name="Google Shape;137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4" name="Google Shape;144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 rot="5400000">
            <a:off x="2308950" y="-251550"/>
            <a:ext cx="4526100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 rot="5400000">
            <a:off x="4732350" y="2171688"/>
            <a:ext cx="58515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 rot="5400000">
            <a:off x="541350" y="190488"/>
            <a:ext cx="5851500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510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03663"/>
            <a:ext cx="4038600" cy="21526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38DFEA-7A5F-4865-B73B-3CC0B52A58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00" cy="6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00" cy="39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900" cy="6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900" cy="39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400" cy="11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00" cy="58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400" cy="469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28.gif"/><Relationship Id="rId3" Type="http://schemas.openxmlformats.org/officeDocument/2006/relationships/image" Target="../media/image13.jpg"/><Relationship Id="rId21" Type="http://schemas.openxmlformats.org/officeDocument/2006/relationships/image" Target="../media/image31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7.gif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26.png"/><Relationship Id="rId20" Type="http://schemas.openxmlformats.org/officeDocument/2006/relationships/image" Target="../media/image30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24" Type="http://schemas.openxmlformats.org/officeDocument/2006/relationships/image" Target="../media/image34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23" Type="http://schemas.openxmlformats.org/officeDocument/2006/relationships/image" Target="../media/image33.png"/><Relationship Id="rId10" Type="http://schemas.openxmlformats.org/officeDocument/2006/relationships/image" Target="../media/image20.png"/><Relationship Id="rId19" Type="http://schemas.openxmlformats.org/officeDocument/2006/relationships/image" Target="../media/image29.gif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Relationship Id="rId22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g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g"/><Relationship Id="rId5" Type="http://schemas.openxmlformats.org/officeDocument/2006/relationships/image" Target="../media/image40.jp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g"/><Relationship Id="rId5" Type="http://schemas.openxmlformats.org/officeDocument/2006/relationships/image" Target="../media/image43.jpg"/><Relationship Id="rId4" Type="http://schemas.openxmlformats.org/officeDocument/2006/relationships/image" Target="../media/image4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gif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4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>
                <a16:creationId xmlns:a16="http://schemas.microsoft.com/office/drawing/2014/main" id="{FFB26EE2-CBA2-4E8C-81F5-71176C2FD3B0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496652" y="237548"/>
            <a:ext cx="8278812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1800" dirty="0">
                <a:solidFill>
                  <a:srgbClr val="000000"/>
                </a:solidFill>
                <a:latin typeface="Times New Roman"/>
                <a:ea typeface="+mj-lt"/>
                <a:cs typeface="Times New Roman"/>
              </a:rPr>
              <a:t>Управление делами Президента Российской Федерации</a:t>
            </a:r>
          </a:p>
          <a:p>
            <a:r>
              <a:rPr lang="ru-RU" sz="1800" dirty="0">
                <a:solidFill>
                  <a:srgbClr val="000000"/>
                </a:solidFill>
                <a:latin typeface="Times New Roman"/>
                <a:ea typeface="+mj-lt"/>
                <a:cs typeface="Times New Roman"/>
              </a:rPr>
              <a:t>Федеральное государственное бюджетное</a:t>
            </a:r>
            <a:endParaRPr lang="ru-RU" sz="180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r>
              <a:rPr lang="ru-RU" sz="1800" dirty="0">
                <a:solidFill>
                  <a:srgbClr val="000000"/>
                </a:solidFill>
                <a:latin typeface="Times New Roman"/>
                <a:ea typeface="+mj-lt"/>
                <a:cs typeface="Times New Roman"/>
              </a:rPr>
              <a:t>дошкольное образовательное учреждение</a:t>
            </a:r>
          </a:p>
          <a:p>
            <a:r>
              <a:rPr lang="ru-RU" altLang="ru-RU" sz="1800" dirty="0">
                <a:solidFill>
                  <a:srgbClr val="000000"/>
                </a:solidFill>
                <a:latin typeface="Times New Roman"/>
                <a:cs typeface="Times New Roman"/>
              </a:rPr>
              <a:t> «Центр развития ребенка – детский сад № 2»</a:t>
            </a:r>
            <a:br>
              <a:rPr lang="ru-RU" altLang="ru-RU" sz="2400" dirty="0">
                <a:solidFill>
                  <a:srgbClr val="000000"/>
                </a:solidFill>
                <a:latin typeface="Times New Roman"/>
                <a:cs typeface="Times New Roman"/>
              </a:rPr>
            </a:br>
            <a:endParaRPr lang="ru-RU" altLang="ru-RU" sz="240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9F331AA9-4EF1-449E-BBDC-328DB2A8D414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450601" y="2072790"/>
            <a:ext cx="8157782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ru-RU" altLang="ru-RU" sz="2000" dirty="0">
                <a:latin typeface="Times New Roman"/>
                <a:cs typeface="Times New Roman"/>
              </a:rPr>
              <a:t>Презентация НОД </a:t>
            </a:r>
            <a:endParaRPr lang="ru-RU">
              <a:latin typeface="Times New Roman"/>
              <a:cs typeface="Calibri"/>
            </a:endParaRPr>
          </a:p>
          <a:p>
            <a:pPr>
              <a:lnSpc>
                <a:spcPct val="80000"/>
              </a:lnSpc>
            </a:pPr>
            <a:r>
              <a:rPr lang="ru-RU" sz="2000" dirty="0">
                <a:latin typeface="Times New Roman"/>
                <a:ea typeface="+mn-lt"/>
                <a:cs typeface="+mn-lt"/>
              </a:rPr>
              <a:t>по ознакомлению с окружающим миром </a:t>
            </a:r>
            <a:endParaRPr lang="ru-RU" dirty="0">
              <a:latin typeface="Times New Roman"/>
              <a:ea typeface="+mn-lt"/>
              <a:cs typeface="+mn-lt"/>
            </a:endParaRPr>
          </a:p>
          <a:p>
            <a:pPr>
              <a:lnSpc>
                <a:spcPct val="80000"/>
              </a:lnSpc>
            </a:pPr>
            <a:r>
              <a:rPr lang="ru-RU" sz="2000" dirty="0">
                <a:latin typeface="Times New Roman"/>
                <a:ea typeface="+mn-lt"/>
                <a:cs typeface="+mn-lt"/>
              </a:rPr>
              <a:t>в средней группе </a:t>
            </a:r>
            <a:endParaRPr lang="ru-RU" dirty="0">
              <a:latin typeface="Times New Roman"/>
              <a:ea typeface="+mn-lt"/>
              <a:cs typeface="+mn-lt"/>
            </a:endParaRPr>
          </a:p>
          <a:p>
            <a:pPr>
              <a:lnSpc>
                <a:spcPct val="80000"/>
              </a:lnSpc>
            </a:pPr>
            <a:r>
              <a:rPr lang="ru-RU" sz="2000" dirty="0">
                <a:latin typeface="Times New Roman"/>
                <a:ea typeface="+mn-lt"/>
                <a:cs typeface="+mn-lt"/>
              </a:rPr>
              <a:t>на тему: </a:t>
            </a:r>
            <a:endParaRPr lang="ru-RU" dirty="0">
              <a:latin typeface="Times New Roman"/>
              <a:ea typeface="+mn-lt"/>
              <a:cs typeface="+mn-lt"/>
            </a:endParaRPr>
          </a:p>
          <a:p>
            <a:pPr>
              <a:lnSpc>
                <a:spcPct val="80000"/>
              </a:lnSpc>
            </a:pPr>
            <a:r>
              <a:rPr lang="ru-RU" sz="2000" dirty="0">
                <a:latin typeface="Times New Roman"/>
                <a:ea typeface="+mn-lt"/>
                <a:cs typeface="+mn-lt"/>
              </a:rPr>
              <a:t>«Весна-красна» </a:t>
            </a:r>
            <a:endParaRPr lang="ru-RU" dirty="0">
              <a:latin typeface="Times New Roman"/>
              <a:cs typeface="Calibri"/>
            </a:endParaRPr>
          </a:p>
          <a:p>
            <a:pPr>
              <a:lnSpc>
                <a:spcPct val="80000"/>
              </a:lnSpc>
            </a:pPr>
            <a:endParaRPr lang="ru-RU" altLang="ru-RU" sz="2000" dirty="0">
              <a:latin typeface="Times New Roman" panose="02020603050405020304" pitchFamily="18" charset="0"/>
              <a:cs typeface="Times New Roman"/>
            </a:endParaRPr>
          </a:p>
          <a:p>
            <a:pPr>
              <a:lnSpc>
                <a:spcPct val="80000"/>
              </a:lnSpc>
            </a:pPr>
            <a:endParaRPr lang="ru-RU" altLang="ru-RU" sz="2000" dirty="0">
              <a:latin typeface="Times New Roman" panose="02020603050405020304" pitchFamily="18" charset="0"/>
              <a:cs typeface="Times New Roman"/>
            </a:endParaRPr>
          </a:p>
          <a:p>
            <a:pPr>
              <a:lnSpc>
                <a:spcPct val="80000"/>
              </a:lnSpc>
            </a:pPr>
            <a:endParaRPr lang="ru-RU" altLang="ru-RU" sz="2000" dirty="0">
              <a:latin typeface="Times New Roman" panose="02020603050405020304" pitchFamily="18" charset="0"/>
              <a:cs typeface="Times New Roman"/>
            </a:endParaRPr>
          </a:p>
          <a:p>
            <a:pPr algn="r">
              <a:lnSpc>
                <a:spcPct val="80000"/>
              </a:lnSpc>
            </a:pPr>
            <a:r>
              <a:rPr lang="ru-RU" altLang="ru-RU" sz="2000" dirty="0">
                <a:latin typeface="Times New Roman"/>
                <a:cs typeface="Times New Roman"/>
              </a:rPr>
              <a:t>                                                                </a:t>
            </a:r>
            <a:r>
              <a:rPr lang="ru-RU" altLang="ru-RU" sz="1800" dirty="0">
                <a:latin typeface="Times New Roman"/>
                <a:cs typeface="Times New Roman"/>
              </a:rPr>
              <a:t>Воспитатель:</a:t>
            </a:r>
          </a:p>
          <a:p>
            <a:pPr algn="r">
              <a:lnSpc>
                <a:spcPct val="80000"/>
              </a:lnSpc>
            </a:pPr>
            <a:r>
              <a:rPr lang="ru-RU" altLang="ru-RU" sz="2000" dirty="0">
                <a:latin typeface="Times New Roman"/>
                <a:cs typeface="Times New Roman"/>
              </a:rPr>
              <a:t>                                                                      </a:t>
            </a:r>
            <a:r>
              <a:rPr lang="ru-RU" altLang="ru-RU" sz="1800" err="1">
                <a:latin typeface="Times New Roman"/>
                <a:cs typeface="Times New Roman"/>
              </a:rPr>
              <a:t>Тарабановская</a:t>
            </a:r>
            <a:r>
              <a:rPr lang="ru-RU" altLang="ru-RU" sz="1800" dirty="0">
                <a:latin typeface="Times New Roman"/>
                <a:cs typeface="Times New Roman"/>
              </a:rPr>
              <a:t> </a:t>
            </a:r>
            <a:endParaRPr lang="ru-RU" altLang="ru-RU" sz="1800">
              <a:latin typeface="Times New Roman" panose="02020603050405020304" pitchFamily="18" charset="0"/>
              <a:cs typeface="Times New Roman"/>
            </a:endParaRPr>
          </a:p>
          <a:p>
            <a:pPr algn="r">
              <a:lnSpc>
                <a:spcPct val="80000"/>
              </a:lnSpc>
            </a:pPr>
            <a:r>
              <a:rPr lang="ru-RU" altLang="ru-RU" sz="1800" dirty="0">
                <a:latin typeface="Times New Roman"/>
                <a:cs typeface="Times New Roman"/>
              </a:rPr>
              <a:t>Кристина Игоревна</a:t>
            </a:r>
            <a:endParaRPr lang="ru-RU" altLang="ru-RU" sz="1800">
              <a:latin typeface="Times New Roman" panose="02020603050405020304" pitchFamily="18" charset="0"/>
              <a:cs typeface="Times New Roman"/>
            </a:endParaRPr>
          </a:p>
          <a:p>
            <a:pPr>
              <a:lnSpc>
                <a:spcPct val="80000"/>
              </a:lnSpc>
            </a:pPr>
            <a:endParaRPr lang="ru-RU" altLang="ru-RU" sz="1800" dirty="0">
              <a:latin typeface="Times New Roman" panose="02020603050405020304" pitchFamily="18" charset="0"/>
              <a:cs typeface="Times New Roman"/>
            </a:endParaRPr>
          </a:p>
          <a:p>
            <a:pPr>
              <a:lnSpc>
                <a:spcPct val="80000"/>
              </a:lnSpc>
            </a:pPr>
            <a:endParaRPr lang="ru-RU" altLang="ru-RU" sz="1800" dirty="0">
              <a:latin typeface="Times New Roman"/>
              <a:cs typeface="Times New Roman"/>
            </a:endParaRPr>
          </a:p>
          <a:p>
            <a:pPr>
              <a:lnSpc>
                <a:spcPct val="80000"/>
              </a:lnSpc>
            </a:pPr>
            <a:r>
              <a:rPr lang="ru-RU" altLang="ru-RU" sz="1800" dirty="0">
                <a:latin typeface="Times New Roman"/>
                <a:cs typeface="Times New Roman"/>
              </a:rPr>
              <a:t>Москва </a:t>
            </a:r>
            <a:endParaRPr lang="ru-RU" altLang="ru-RU" sz="1800">
              <a:latin typeface="Times New Roman" panose="02020603050405020304" pitchFamily="18" charset="0"/>
              <a:cs typeface="Times New Roman"/>
            </a:endParaRPr>
          </a:p>
          <a:p>
            <a:pPr>
              <a:lnSpc>
                <a:spcPct val="80000"/>
              </a:lnSpc>
            </a:pPr>
            <a:r>
              <a:rPr lang="ru-RU" altLang="ru-RU" sz="2000" dirty="0">
                <a:latin typeface="Times New Roman"/>
                <a:cs typeface="Times New Roman"/>
              </a:rPr>
              <a:t>2021 г</a:t>
            </a:r>
            <a:endParaRPr lang="ru-RU" altLang="ru-RU" sz="2000" dirty="0">
              <a:latin typeface="Times New Roman" panose="02020603050405020304" pitchFamily="18" charset="0"/>
              <a:cs typeface="Times New Roman"/>
            </a:endParaRPr>
          </a:p>
          <a:p>
            <a:pPr>
              <a:lnSpc>
                <a:spcPct val="80000"/>
              </a:lnSpc>
            </a:pPr>
            <a:endParaRPr lang="ru-RU" altLang="ru-RU" sz="2000" dirty="0">
              <a:latin typeface="Times New Roman" panose="02020603050405020304" pitchFamily="18" charset="0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732295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21" descr="https://caoinform.moscow/wp-content/uploads/sites/38/2017/04/kiveskoe-shosse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35720"/>
            <a:ext cx="9144000" cy="6893719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21"/>
          <p:cNvSpPr/>
          <p:nvPr/>
        </p:nvSpPr>
        <p:spPr>
          <a:xfrm>
            <a:off x="6324600" y="4953000"/>
            <a:ext cx="2438400" cy="1143000"/>
          </a:xfrm>
          <a:prstGeom prst="roundRect">
            <a:avLst>
              <a:gd name="adj" fmla="val 16667"/>
            </a:avLst>
          </a:prstGeom>
          <a:solidFill>
            <a:srgbClr val="C5D8F1"/>
          </a:solidFill>
          <a:ln>
            <a:noFill/>
          </a:ln>
          <a:effectLst>
            <a:outerShdw blurRad="190500" dist="228600" dir="2700000" algn="ctr">
              <a:srgbClr val="000000">
                <a:alpha val="2902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000" b="1" i="0" u="none" strike="noStrike" cap="none">
                <a:solidFill>
                  <a:srgbClr val="002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На проталинах появляются  первоцветы</a:t>
            </a:r>
            <a:endParaRPr sz="2000" b="1" i="0" u="none" strike="noStrike" cap="none">
              <a:solidFill>
                <a:srgbClr val="00206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Google Shape;152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478" y="1"/>
            <a:ext cx="9146478" cy="6856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35248" y="2533817"/>
            <a:ext cx="1381349" cy="1214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979410" y="3048000"/>
            <a:ext cx="1304462" cy="973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2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962281" y="3430616"/>
            <a:ext cx="1560136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290772" y="5463156"/>
            <a:ext cx="1560136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2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684083" y="4919799"/>
            <a:ext cx="2032070" cy="1786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2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555253" y="5600313"/>
            <a:ext cx="1524003" cy="12344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2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2729556" y="4786923"/>
            <a:ext cx="1587699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22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118596" y="3729051"/>
            <a:ext cx="915526" cy="741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22"/>
          <p:cNvPicPr preferRelativeResize="0"/>
          <p:nvPr/>
        </p:nvPicPr>
        <p:blipFill rotWithShape="1">
          <a:blip r:embed="rId11">
            <a:alphaModFix/>
          </a:blip>
          <a:srcRect l="-4965" r="39967"/>
          <a:stretch/>
        </p:blipFill>
        <p:spPr>
          <a:xfrm rot="-250324">
            <a:off x="5097020" y="5122406"/>
            <a:ext cx="900653" cy="1122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22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flipH="1">
            <a:off x="5243641" y="3380868"/>
            <a:ext cx="937679" cy="931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22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4810934" y="4108059"/>
            <a:ext cx="1370934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22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8137324" y="3698221"/>
            <a:ext cx="1074424" cy="993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22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8070671" y="5834986"/>
            <a:ext cx="1074424" cy="993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22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2697548" y="2898235"/>
            <a:ext cx="1074424" cy="993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2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2466743" y="3736187"/>
            <a:ext cx="1839622" cy="12877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22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flipH="1">
            <a:off x="7737129" y="2089488"/>
            <a:ext cx="1219287" cy="8886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22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 rot="10800000">
            <a:off x="6324600" y="299618"/>
            <a:ext cx="1024944" cy="9672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22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 rot="-2096871">
            <a:off x="3938049" y="1899470"/>
            <a:ext cx="904533" cy="904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22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 rot="1237627">
            <a:off x="4530144" y="328094"/>
            <a:ext cx="952500" cy="857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2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2100621" y="3275386"/>
            <a:ext cx="1420904" cy="12532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22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1665097" y="113065"/>
            <a:ext cx="2747893" cy="1783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22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1661205" y="5736717"/>
            <a:ext cx="2350244" cy="1386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22"/>
          <p:cNvPicPr preferRelativeResize="0"/>
          <p:nvPr/>
        </p:nvPicPr>
        <p:blipFill rotWithShape="1">
          <a:blip r:embed="rId23">
            <a:alphaModFix/>
          </a:blip>
          <a:srcRect/>
          <a:stretch/>
        </p:blipFill>
        <p:spPr>
          <a:xfrm flipH="1">
            <a:off x="4898778" y="5834986"/>
            <a:ext cx="884823" cy="10230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22"/>
          <p:cNvPicPr preferRelativeResize="0"/>
          <p:nvPr/>
        </p:nvPicPr>
        <p:blipFill rotWithShape="1">
          <a:blip r:embed="rId24">
            <a:alphaModFix/>
          </a:blip>
          <a:srcRect/>
          <a:stretch/>
        </p:blipFill>
        <p:spPr>
          <a:xfrm>
            <a:off x="8363964" y="5120730"/>
            <a:ext cx="694234" cy="9325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Google Shape;181;p23" descr="https://krot.info/uploads/posts/2020-01/1579698896_45-p-nezhnie-foni-dlya-rezyume-74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1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23" descr="https://cdn.photosight.ru/img/7/bd4/6524122_large.jpg"/>
          <p:cNvPicPr preferRelativeResize="0"/>
          <p:nvPr/>
        </p:nvPicPr>
        <p:blipFill rotWithShape="1">
          <a:blip r:embed="rId4">
            <a:alphaModFix/>
          </a:blip>
          <a:srcRect l="797" r="35870"/>
          <a:stretch/>
        </p:blipFill>
        <p:spPr>
          <a:xfrm>
            <a:off x="304800" y="381000"/>
            <a:ext cx="3352800" cy="2972302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83" name="Google Shape;183;p23"/>
          <p:cNvSpPr/>
          <p:nvPr/>
        </p:nvSpPr>
        <p:spPr>
          <a:xfrm>
            <a:off x="3962400" y="533400"/>
            <a:ext cx="4648200" cy="2590800"/>
          </a:xfrm>
          <a:prstGeom prst="roundRect">
            <a:avLst>
              <a:gd name="adj" fmla="val 16667"/>
            </a:avLst>
          </a:prstGeom>
          <a:solidFill>
            <a:srgbClr val="C5D8F1"/>
          </a:solidFill>
          <a:ln>
            <a:noFill/>
          </a:ln>
          <a:effectLst>
            <a:outerShdw blurRad="190500" dist="228600" dir="2700000" algn="ctr">
              <a:srgbClr val="000000">
                <a:alpha val="2902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b="1" i="0" u="none" strike="noStrike" cap="none">
                <a:solidFill>
                  <a:srgbClr val="002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Весной насекомые просыпаются одними из первых. Ещё кое-где лежит снег, а уже порхают бабочки, летают жуки и мухи.</a:t>
            </a:r>
            <a:endParaRPr sz="2400" b="1" i="0" u="none" strike="noStrike" cap="none">
              <a:solidFill>
                <a:srgbClr val="00206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184" name="Google Shape;184;p23" descr="https://fs1.inspider.ru/photo/2011/12/04/c63a2abbeae7a3f8da6a5342ab6378b6.jpg"/>
          <p:cNvPicPr preferRelativeResize="0"/>
          <p:nvPr/>
        </p:nvPicPr>
        <p:blipFill rotWithShape="1">
          <a:blip r:embed="rId5">
            <a:alphaModFix/>
          </a:blip>
          <a:srcRect l="25760"/>
          <a:stretch/>
        </p:blipFill>
        <p:spPr>
          <a:xfrm>
            <a:off x="4724400" y="3581400"/>
            <a:ext cx="3276598" cy="2940538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85" name="Google Shape;185;p23" descr="https://img1.liveinternet.ru/images/attach/c/1/59/235/59235706_0_3a973_3839b12_2XL.jpg"/>
          <p:cNvPicPr preferRelativeResize="0"/>
          <p:nvPr/>
        </p:nvPicPr>
        <p:blipFill rotWithShape="1">
          <a:blip r:embed="rId6">
            <a:alphaModFix/>
          </a:blip>
          <a:srcRect l="9995" t="27113" r="6005"/>
          <a:stretch/>
        </p:blipFill>
        <p:spPr>
          <a:xfrm>
            <a:off x="304800" y="3810000"/>
            <a:ext cx="3393716" cy="2675437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24" descr="https://krot.info/uploads/posts/2020-01/1579698896_45-p-nezhnie-foni-dlya-rezyume-74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1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4"/>
          <p:cNvSpPr/>
          <p:nvPr/>
        </p:nvSpPr>
        <p:spPr>
          <a:xfrm>
            <a:off x="838200" y="457200"/>
            <a:ext cx="3352800" cy="1752600"/>
          </a:xfrm>
          <a:prstGeom prst="roundRect">
            <a:avLst>
              <a:gd name="adj" fmla="val 16667"/>
            </a:avLst>
          </a:prstGeom>
          <a:solidFill>
            <a:srgbClr val="C5D8F1"/>
          </a:solidFill>
          <a:ln>
            <a:noFill/>
          </a:ln>
          <a:effectLst>
            <a:outerShdw blurRad="190500" dist="228600" dir="2700000" algn="ctr">
              <a:srgbClr val="000000">
                <a:alpha val="2902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ru-RU" sz="2200" b="1" i="0" u="none" strike="noStrike" cap="none">
                <a:solidFill>
                  <a:srgbClr val="002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Просыпаются животные, которые  всю зиму были в спячке.</a:t>
            </a:r>
            <a:endParaRPr sz="2200" b="1" i="0" u="none" strike="noStrike" cap="none">
              <a:solidFill>
                <a:srgbClr val="00206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192" name="Google Shape;192;p24" descr="https://avatars.mds.yandex.net/get-pdb/49816/545857ab-f424-4948-8f02-0671f7f2f053/s1200?webp=fals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1000" y="2514600"/>
            <a:ext cx="4267200" cy="3200400"/>
          </a:xfrm>
          <a:prstGeom prst="rect">
            <a:avLst/>
          </a:prstGeom>
          <a:noFill/>
          <a:ln w="28575" cap="flat" cmpd="sng">
            <a:solidFill>
              <a:srgbClr val="36609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93" name="Google Shape;193;p24" descr="https://www.kolymastory.ru/wp-content/gallery/tereshko_chukotka/P5010886.jpg"/>
          <p:cNvPicPr preferRelativeResize="0"/>
          <p:nvPr/>
        </p:nvPicPr>
        <p:blipFill rotWithShape="1">
          <a:blip r:embed="rId5">
            <a:alphaModFix/>
          </a:blip>
          <a:srcRect l="11861" t="19536" r="8476"/>
          <a:stretch/>
        </p:blipFill>
        <p:spPr>
          <a:xfrm>
            <a:off x="4876800" y="457200"/>
            <a:ext cx="3822394" cy="2895600"/>
          </a:xfrm>
          <a:prstGeom prst="rect">
            <a:avLst/>
          </a:prstGeom>
          <a:noFill/>
          <a:ln w="28575" cap="flat" cmpd="sng">
            <a:solidFill>
              <a:srgbClr val="36609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94" name="Google Shape;194;p24" descr="https://i.ytimg.com/vi/d2FNRWaO-e8/maxresdefault.jpg"/>
          <p:cNvPicPr preferRelativeResize="0"/>
          <p:nvPr/>
        </p:nvPicPr>
        <p:blipFill rotWithShape="1">
          <a:blip r:embed="rId6">
            <a:alphaModFix/>
          </a:blip>
          <a:srcRect l="9377" t="8889" r="24996" b="10000"/>
          <a:stretch/>
        </p:blipFill>
        <p:spPr>
          <a:xfrm>
            <a:off x="4876800" y="3657600"/>
            <a:ext cx="3836096" cy="2667001"/>
          </a:xfrm>
          <a:prstGeom prst="rect">
            <a:avLst/>
          </a:prstGeom>
          <a:noFill/>
          <a:ln w="28575" cap="flat" cmpd="sng">
            <a:solidFill>
              <a:srgbClr val="36609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Google Shape;199;p25" descr="https://krot.info/uploads/posts/2020-01/1579698896_45-p-nezhnie-foni-dlya-rezyume-74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1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25" descr="https://avatars.mds.yandex.net/get-pdb/1778306/7b1e0202-beed-4f3d-bdb1-9e8a6ca921de/s1200?webp=fals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3400" y="3352800"/>
            <a:ext cx="4114800" cy="3086100"/>
          </a:xfrm>
          <a:prstGeom prst="rect">
            <a:avLst/>
          </a:prstGeom>
          <a:noFill/>
          <a:ln w="28575" cap="flat" cmpd="sng">
            <a:solidFill>
              <a:srgbClr val="36609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1" name="Google Shape;201;p25" descr="https://rus-shkola.ru/wp-content/uploads/2019/10/%D0%B4%D0%BE%D0%BA%D0%BB%D0%B0%D0%B4-%D1%81%D0%BE%D0%BE%D0%B1%D1%89%D0%B5%D0%BD%D0%B8%D0%B5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33400" y="381000"/>
            <a:ext cx="4113772" cy="2743199"/>
          </a:xfrm>
          <a:prstGeom prst="rect">
            <a:avLst/>
          </a:prstGeom>
          <a:noFill/>
          <a:ln w="28575" cap="flat" cmpd="sng">
            <a:solidFill>
              <a:srgbClr val="36609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2" name="Google Shape;202;p25" descr="I:\фото2019\2019-05-07\029.JP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334000" y="1981200"/>
            <a:ext cx="2997201" cy="4495799"/>
          </a:xfrm>
          <a:prstGeom prst="rect">
            <a:avLst/>
          </a:prstGeom>
          <a:noFill/>
          <a:ln w="28575" cap="flat" cmpd="sng">
            <a:solidFill>
              <a:srgbClr val="36609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03" name="Google Shape;203;p25"/>
          <p:cNvSpPr/>
          <p:nvPr/>
        </p:nvSpPr>
        <p:spPr>
          <a:xfrm>
            <a:off x="4876800" y="457200"/>
            <a:ext cx="3962400" cy="1219200"/>
          </a:xfrm>
          <a:prstGeom prst="roundRect">
            <a:avLst>
              <a:gd name="adj" fmla="val 16667"/>
            </a:avLst>
          </a:prstGeom>
          <a:solidFill>
            <a:srgbClr val="C5D8F1"/>
          </a:solidFill>
          <a:ln>
            <a:noFill/>
          </a:ln>
          <a:effectLst>
            <a:outerShdw blurRad="190500" dist="228600" dir="2700000" algn="ctr">
              <a:srgbClr val="000000">
                <a:alpha val="2902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b="1" i="0" u="none" strike="noStrike" cap="none">
                <a:solidFill>
                  <a:srgbClr val="002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С юга прилетают птицы.  </a:t>
            </a:r>
            <a:endParaRPr sz="2400" b="1" i="0" u="none" strike="noStrike" cap="none">
              <a:solidFill>
                <a:srgbClr val="00206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Google Shape;208;p26" descr="https://img-fotki.yandex.ru/get/5606/138246418.2/0_70d65_e96ce53d_XXL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26"/>
          <p:cNvSpPr/>
          <p:nvPr/>
        </p:nvSpPr>
        <p:spPr>
          <a:xfrm>
            <a:off x="4800600" y="5562600"/>
            <a:ext cx="3962400" cy="914400"/>
          </a:xfrm>
          <a:prstGeom prst="roundRect">
            <a:avLst>
              <a:gd name="adj" fmla="val 16667"/>
            </a:avLst>
          </a:prstGeom>
          <a:solidFill>
            <a:srgbClr val="C5D8F1"/>
          </a:solidFill>
          <a:ln>
            <a:noFill/>
          </a:ln>
          <a:effectLst>
            <a:outerShdw blurRad="190500" dist="228600" dir="2700000" algn="ctr">
              <a:srgbClr val="000000">
                <a:alpha val="2902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000" b="1" i="0" u="none" strike="noStrike" cap="none">
                <a:solidFill>
                  <a:srgbClr val="002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Распускаются почки, появляется первая трава.</a:t>
            </a:r>
            <a:endParaRPr sz="2000" b="1" i="0" u="none" strike="noStrike" cap="none">
              <a:solidFill>
                <a:srgbClr val="00206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7"/>
          <p:cNvSpPr txBox="1">
            <a:spLocks noGrp="1"/>
          </p:cNvSpPr>
          <p:nvPr>
            <p:ph type="title"/>
          </p:nvPr>
        </p:nvSpPr>
        <p:spPr>
          <a:xfrm>
            <a:off x="2286000" y="365125"/>
            <a:ext cx="6229500" cy="1325700"/>
          </a:xfrm>
          <a:prstGeom prst="rect">
            <a:avLst/>
          </a:prstGeom>
          <a:solidFill>
            <a:srgbClr val="00E200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8100000" algn="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ru-RU" sz="3200"/>
              <a:t>Снег напоил деревья, и они тоже стали просыпаться </a:t>
            </a:r>
            <a:endParaRPr sz="3200"/>
          </a:p>
        </p:txBody>
      </p:sp>
      <p:pic>
        <p:nvPicPr>
          <p:cNvPr id="215" name="Google Shape;215;p2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2309100"/>
            <a:ext cx="6226800" cy="4548900"/>
          </a:xfrm>
          <a:prstGeom prst="roundRect">
            <a:avLst>
              <a:gd name="adj" fmla="val 11111"/>
            </a:avLst>
          </a:prstGeom>
          <a:solidFill>
            <a:schemeClr val="lt1">
              <a:alpha val="30590"/>
            </a:schemeClr>
          </a:solidFill>
          <a:ln w="190500" cap="rnd" cmpd="sng">
            <a:solidFill>
              <a:srgbClr val="C8C6BD"/>
            </a:solidFill>
            <a:prstDash val="solid"/>
            <a:round/>
            <a:headEnd type="none" w="sm" len="sm"/>
            <a:tailEnd type="none" w="sm" len="sm"/>
          </a:ln>
          <a:effectLst>
            <a:outerShdw blurRad="101600" dist="50800" dir="7200000" algn="tl" rotWithShape="0">
              <a:srgbClr val="000000">
                <a:alpha val="44710"/>
              </a:srgbClr>
            </a:outerShdw>
          </a:effectLst>
        </p:spPr>
      </p:pic>
      <p:pic>
        <p:nvPicPr>
          <p:cNvPr id="216" name="Google Shape;216;p2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74675" y="2267750"/>
            <a:ext cx="2661900" cy="4548900"/>
          </a:xfrm>
          <a:prstGeom prst="roundRect">
            <a:avLst>
              <a:gd name="adj" fmla="val 11111"/>
            </a:avLst>
          </a:prstGeom>
          <a:noFill/>
          <a:ln w="190500" cap="rnd" cmpd="sng">
            <a:solidFill>
              <a:srgbClr val="C8C6BD"/>
            </a:solidFill>
            <a:prstDash val="solid"/>
            <a:round/>
            <a:headEnd type="none" w="sm" len="sm"/>
            <a:tailEnd type="none" w="sm" len="sm"/>
          </a:ln>
          <a:effectLst>
            <a:outerShdw blurRad="101600" dist="50800" dir="7200000" algn="tl" rotWithShape="0">
              <a:srgbClr val="000000">
                <a:alpha val="4471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Google Shape;221;p28" descr="https://avatars.mds.yandex.net/get-pdb/49816/ff18890b-aa68-4c92-a9b7-bd1742ae4cf3/s1200?webp=fals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28"/>
          <p:cNvSpPr/>
          <p:nvPr/>
        </p:nvSpPr>
        <p:spPr>
          <a:xfrm>
            <a:off x="304800" y="5791200"/>
            <a:ext cx="3733800" cy="838200"/>
          </a:xfrm>
          <a:prstGeom prst="roundRect">
            <a:avLst>
              <a:gd name="adj" fmla="val 16667"/>
            </a:avLst>
          </a:prstGeom>
          <a:solidFill>
            <a:srgbClr val="B7CCE4"/>
          </a:solidFill>
          <a:ln>
            <a:noFill/>
          </a:ln>
          <a:effectLst>
            <a:outerShdw blurRad="190500" dist="228600" dir="2700000" algn="ctr">
              <a:srgbClr val="000000">
                <a:alpha val="2902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b="1" i="0" u="none" strike="noStrike" cap="none">
                <a:solidFill>
                  <a:srgbClr val="002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Зацветают в саду  деревья.  </a:t>
            </a:r>
            <a:endParaRPr sz="2400" b="1" i="0" u="none" strike="noStrike" cap="none">
              <a:solidFill>
                <a:srgbClr val="00206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Google Shape;266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12425" y="764700"/>
            <a:ext cx="9356426" cy="6093300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p33"/>
          <p:cNvSpPr txBox="1"/>
          <p:nvPr/>
        </p:nvSpPr>
        <p:spPr>
          <a:xfrm>
            <a:off x="971600" y="188640"/>
            <a:ext cx="70569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Как вы думаете, какое время года на картинке? Почему?</a:t>
            </a:r>
            <a:endParaRPr sz="2000" b="1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" name="Google Shape;272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1520" y="980728"/>
            <a:ext cx="8280921" cy="5736010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34"/>
          <p:cNvSpPr txBox="1"/>
          <p:nvPr/>
        </p:nvSpPr>
        <p:spPr>
          <a:xfrm>
            <a:off x="251520" y="116632"/>
            <a:ext cx="82809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 какое время года мы говорили на занятии? Как можно узнать, что наступила весна?</a:t>
            </a:r>
            <a:endParaRPr sz="2000" b="1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3" descr="https://funart.pro/uploads/posts/2020-03/1585606300_4-p-vesennie-foni-dlya-prezentatsii-6.jpg"/>
          <p:cNvPicPr preferRelativeResize="0"/>
          <p:nvPr/>
        </p:nvPicPr>
        <p:blipFill rotWithShape="1">
          <a:blip r:embed="rId3">
            <a:alphaModFix/>
          </a:blip>
          <a:srcRect r="11182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/>
          <p:nvPr/>
        </p:nvSpPr>
        <p:spPr>
          <a:xfrm>
            <a:off x="1524000" y="457200"/>
            <a:ext cx="7315200" cy="3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None/>
            </a:pPr>
            <a:endParaRPr sz="5400" b="1" i="0" u="none" strike="noStrike" cap="none">
              <a:solidFill>
                <a:srgbClr val="C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 sz="4400" b="1" i="0" u="none" strike="noStrike" cap="none">
              <a:solidFill>
                <a:srgbClr val="C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 sz="4400" b="1" i="0" u="none" strike="noStrike" cap="none">
              <a:solidFill>
                <a:srgbClr val="C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 sz="4400" b="1" i="0" u="none" strike="noStrike" cap="none">
              <a:solidFill>
                <a:srgbClr val="C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 sz="4400" b="1" i="0" u="none" strike="noStrike" cap="none">
              <a:solidFill>
                <a:srgbClr val="C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400"/>
              <a:buFont typeface="Quattrocento Sans"/>
              <a:buNone/>
            </a:pPr>
            <a:r>
              <a:rPr lang="ru-RU" sz="4400" b="1" i="0" u="none" strike="noStrike" cap="none">
                <a:solidFill>
                  <a:srgbClr val="C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Весна-красна</a:t>
            </a:r>
            <a:endParaRPr sz="4400" b="1" i="0" u="none" strike="noStrike" cap="none">
              <a:solidFill>
                <a:srgbClr val="C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90" name="Google Shape;90;p13"/>
          <p:cNvSpPr/>
          <p:nvPr/>
        </p:nvSpPr>
        <p:spPr>
          <a:xfrm>
            <a:off x="3124200" y="5257800"/>
            <a:ext cx="50292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Quattrocento Sans"/>
              <a:buNone/>
            </a:pPr>
            <a:r>
              <a:rPr lang="ru-RU" sz="2400" b="1" i="0" u="none" strike="noStrike" cap="none">
                <a:solidFill>
                  <a:srgbClr val="002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</a:t>
            </a:r>
            <a:endParaRPr sz="2400" b="1" i="0" u="none" strike="noStrike" cap="none">
              <a:solidFill>
                <a:srgbClr val="00206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Google Shape;278;p35" descr="Люблю двойки и не только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35"/>
          <p:cNvSpPr txBox="1">
            <a:spLocks noGrp="1"/>
          </p:cNvSpPr>
          <p:nvPr>
            <p:ph type="title"/>
          </p:nvPr>
        </p:nvSpPr>
        <p:spPr>
          <a:xfrm>
            <a:off x="457200" y="2500306"/>
            <a:ext cx="8229600" cy="12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600"/>
              <a:buFont typeface="Times New Roman"/>
              <a:buNone/>
            </a:pPr>
            <a:r>
              <a:rPr lang="ru-RU" sz="66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Молодцы!</a:t>
            </a:r>
            <a:r>
              <a:rPr lang="ru-RU" sz="360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36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/>
          <p:nvPr/>
        </p:nvSpPr>
        <p:spPr>
          <a:xfrm>
            <a:off x="1629694" y="2227844"/>
            <a:ext cx="5931300" cy="38883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14"/>
          <p:cNvSpPr/>
          <p:nvPr/>
        </p:nvSpPr>
        <p:spPr>
          <a:xfrm>
            <a:off x="1629694" y="4165840"/>
            <a:ext cx="5931300" cy="1950300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 w="254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4"/>
          <p:cNvSpPr/>
          <p:nvPr/>
        </p:nvSpPr>
        <p:spPr>
          <a:xfrm rot="10800000" flipH="1">
            <a:off x="1639530" y="2227936"/>
            <a:ext cx="5921700" cy="2425200"/>
          </a:xfrm>
          <a:prstGeom prst="triangle">
            <a:avLst>
              <a:gd name="adj" fmla="val 49837"/>
            </a:avLst>
          </a:prstGeom>
          <a:solidFill>
            <a:schemeClr val="lt1"/>
          </a:solidFill>
          <a:ln w="254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4"/>
          <p:cNvSpPr/>
          <p:nvPr/>
        </p:nvSpPr>
        <p:spPr>
          <a:xfrm>
            <a:off x="1639530" y="274882"/>
            <a:ext cx="5931300" cy="1950300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 w="254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9" name="Google Shape;99;p14" descr="СТРЕЛКИ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28118" y="620700"/>
            <a:ext cx="1524000" cy="1619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089500"/>
            <a:ext cx="3990100" cy="419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40224" y="2908825"/>
            <a:ext cx="3637075" cy="363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990100" y="0"/>
            <a:ext cx="2932900" cy="2932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6"/>
          <p:cNvSpPr txBox="1"/>
          <p:nvPr/>
        </p:nvSpPr>
        <p:spPr>
          <a:xfrm>
            <a:off x="611560" y="260648"/>
            <a:ext cx="81369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Как можно узнать о приходе весны? Рассмотрим на  картинках.</a:t>
            </a:r>
            <a:endParaRPr sz="2000" b="1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13" name="Google Shape;113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762625"/>
            <a:ext cx="5764726" cy="5764726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6"/>
          <p:cNvSpPr txBox="1"/>
          <p:nvPr/>
        </p:nvSpPr>
        <p:spPr>
          <a:xfrm>
            <a:off x="5764725" y="1754900"/>
            <a:ext cx="3019800" cy="440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Солнышко весной показывается часто и начинает пригревать.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Вопрос: Что делает солнышко весной? (пригревает)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Придумайте красивые слова про солнышко, какое оно? (яркое, тёплое, лучистое) </a:t>
            </a:r>
            <a:endParaRPr sz="20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17" descr="https://surprisse.com/muscards/view/2018/03/11/5mshn9f27b3a1d9bmeuh600cua3f3sdl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29459"/>
            <a:ext cx="9144000" cy="6887459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7"/>
          <p:cNvSpPr/>
          <p:nvPr/>
        </p:nvSpPr>
        <p:spPr>
          <a:xfrm>
            <a:off x="304800" y="304800"/>
            <a:ext cx="54864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ru-RU" sz="4800" b="1" i="0" u="none" strike="noStrike" cap="none">
                <a:solidFill>
                  <a:srgbClr val="002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Приметы весны</a:t>
            </a:r>
            <a:endParaRPr sz="4800" b="1" i="0" u="none" strike="noStrike" cap="none">
              <a:solidFill>
                <a:srgbClr val="00206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121" name="Google Shape;121;p17" descr="https://img-fotki.yandex.ru/get/5809/119528728.a23/0_95dc5_40e317fb_XL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3492701"/>
            <a:ext cx="2895600" cy="33652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7" descr="https://wiki.soiro.ru/images/%D0%9F%D1%82%D0%B8%D1%86%D1%8B243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1066356">
            <a:off x="48608" y="1791737"/>
            <a:ext cx="5943600" cy="1247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18" descr="https://photocentra.ru/images/main50/501250_main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18"/>
          <p:cNvSpPr/>
          <p:nvPr/>
        </p:nvSpPr>
        <p:spPr>
          <a:xfrm>
            <a:off x="4953000" y="5029200"/>
            <a:ext cx="3733800" cy="1600200"/>
          </a:xfrm>
          <a:prstGeom prst="roundRect">
            <a:avLst>
              <a:gd name="adj" fmla="val 16667"/>
            </a:avLst>
          </a:prstGeom>
          <a:solidFill>
            <a:srgbClr val="C5D8F1"/>
          </a:solidFill>
          <a:ln w="25400" cap="rnd" cmpd="sng">
            <a:solidFill>
              <a:srgbClr val="17365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b="1" i="0" u="none" strike="noStrike" cap="none">
                <a:solidFill>
                  <a:srgbClr val="002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Солнце светит ярче.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b="1" i="0" u="none" strike="noStrike" cap="none">
                <a:solidFill>
                  <a:srgbClr val="002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Становится теплее.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b="1" i="0" u="none" strike="noStrike" cap="none">
                <a:solidFill>
                  <a:srgbClr val="002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От тепла начинает таять снег, лёд.</a:t>
            </a:r>
            <a:endParaRPr sz="2400" b="1" i="0" u="none" strike="noStrike" cap="none">
              <a:solidFill>
                <a:srgbClr val="00206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9"/>
          <p:cNvSpPr txBox="1">
            <a:spLocks noGrp="1"/>
          </p:cNvSpPr>
          <p:nvPr>
            <p:ph type="title"/>
          </p:nvPr>
        </p:nvSpPr>
        <p:spPr>
          <a:xfrm>
            <a:off x="2379663" y="0"/>
            <a:ext cx="6135600" cy="1325700"/>
          </a:xfrm>
          <a:prstGeom prst="rect">
            <a:avLst/>
          </a:prstGeom>
          <a:solidFill>
            <a:srgbClr val="00E200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8100000" algn="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ru-RU" sz="3200"/>
              <a:t>Сначала на земле появляются проталины</a:t>
            </a:r>
            <a:endParaRPr sz="3200"/>
          </a:p>
        </p:txBody>
      </p:sp>
      <p:pic>
        <p:nvPicPr>
          <p:cNvPr id="134" name="Google Shape;134;p19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1325700"/>
            <a:ext cx="9144000" cy="5532300"/>
          </a:xfrm>
          <a:prstGeom prst="rect">
            <a:avLst/>
          </a:prstGeom>
          <a:solidFill>
            <a:schemeClr val="lt1">
              <a:alpha val="30590"/>
            </a:schemeClr>
          </a:solidFill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0"/>
          <p:cNvSpPr txBox="1">
            <a:spLocks noGrp="1"/>
          </p:cNvSpPr>
          <p:nvPr>
            <p:ph type="title"/>
          </p:nvPr>
        </p:nvSpPr>
        <p:spPr>
          <a:xfrm>
            <a:off x="2711600" y="5732997"/>
            <a:ext cx="6229500" cy="1108200"/>
          </a:xfrm>
          <a:prstGeom prst="rect">
            <a:avLst/>
          </a:prstGeom>
          <a:solidFill>
            <a:srgbClr val="00E200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8100000" algn="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62500"/>
              <a:buNone/>
            </a:pPr>
            <a:r>
              <a:rPr lang="ru-RU" sz="3200"/>
              <a:t>От теплых лучиков снег стал таять всё больше, и побежали большие и маленькие ручейки</a:t>
            </a:r>
            <a:endParaRPr sz="3200"/>
          </a:p>
        </p:txBody>
      </p:sp>
      <p:pic>
        <p:nvPicPr>
          <p:cNvPr id="140" name="Google Shape;140;p20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2"/>
            <a:ext cx="9144000" cy="5733000"/>
          </a:xfrm>
          <a:prstGeom prst="rect">
            <a:avLst/>
          </a:prstGeom>
          <a:solidFill>
            <a:schemeClr val="lt1">
              <a:alpha val="30590"/>
            </a:schemeClr>
          </a:solidFill>
          <a:ln>
            <a:noFill/>
          </a:ln>
        </p:spPr>
      </p:pic>
      <p:sp>
        <p:nvSpPr>
          <p:cNvPr id="141" name="Google Shape;141;p20"/>
          <p:cNvSpPr/>
          <p:nvPr/>
        </p:nvSpPr>
        <p:spPr>
          <a:xfrm>
            <a:off x="4572000" y="3716299"/>
            <a:ext cx="4800600" cy="1219200"/>
          </a:xfrm>
          <a:prstGeom prst="roundRect">
            <a:avLst>
              <a:gd name="adj" fmla="val 16667"/>
            </a:avLst>
          </a:prstGeom>
          <a:solidFill>
            <a:srgbClr val="C5D8F1"/>
          </a:solidFill>
          <a:ln w="25400" cap="rnd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1" i="0" u="none" strike="noStrike" cap="none">
              <a:solidFill>
                <a:srgbClr val="00206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b="1" i="0" u="none" strike="noStrike" cap="none">
                <a:solidFill>
                  <a:srgbClr val="002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Снег  превращается в воду.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b="1" i="0" u="none" strike="noStrike" cap="none">
                <a:solidFill>
                  <a:srgbClr val="002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Вода собирается в ручейки.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b="1" i="0" u="none" strike="noStrike" cap="none">
                <a:solidFill>
                  <a:srgbClr val="002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Появляются проталины.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b="1" i="0" u="none" strike="noStrike" cap="none">
                <a:solidFill>
                  <a:srgbClr val="002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</a:t>
            </a:r>
            <a:endParaRPr sz="2400" b="1" i="0" u="none" strike="noStrike" cap="none">
              <a:solidFill>
                <a:srgbClr val="00206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Экран (4:3)</PresentationFormat>
  <Slides>20</Slides>
  <Notes>19</Notes>
  <HiddenSlides>0</HiddenSlide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Office Theme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Сначала на земле появляются проталины</vt:lpstr>
      <vt:lpstr>От теплых лучиков снег стал таять всё больше, и побежали большие и маленькие ручейки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Снег напоил деревья, и они тоже стали просыпаться </vt:lpstr>
      <vt:lpstr>Презентация PowerPoint</vt:lpstr>
      <vt:lpstr>Презентация PowerPoint</vt:lpstr>
      <vt:lpstr>Презентация PowerPoint</vt:lpstr>
      <vt:lpstr>Молодцы!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revision>20</cp:revision>
  <dcterms:modified xsi:type="dcterms:W3CDTF">2021-11-25T12:16:01Z</dcterms:modified>
</cp:coreProperties>
</file>