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74" r:id="rId3"/>
    <p:sldMasterId id="2147483686" r:id="rId4"/>
    <p:sldMasterId id="2147483698" r:id="rId5"/>
    <p:sldMasterId id="2147483710" r:id="rId6"/>
  </p:sldMasterIdLst>
  <p:notesMasterIdLst>
    <p:notesMasterId r:id="rId31"/>
  </p:notesMasterIdLst>
  <p:sldIdLst>
    <p:sldId id="300" r:id="rId7"/>
    <p:sldId id="277" r:id="rId8"/>
    <p:sldId id="256" r:id="rId9"/>
    <p:sldId id="259" r:id="rId10"/>
    <p:sldId id="276" r:id="rId11"/>
    <p:sldId id="264" r:id="rId12"/>
    <p:sldId id="275" r:id="rId13"/>
    <p:sldId id="274" r:id="rId14"/>
    <p:sldId id="292" r:id="rId15"/>
    <p:sldId id="262" r:id="rId16"/>
    <p:sldId id="273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78" r:id="rId26"/>
    <p:sldId id="263" r:id="rId27"/>
    <p:sldId id="296" r:id="rId28"/>
    <p:sldId id="299" r:id="rId29"/>
    <p:sldId id="295" r:id="rId30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89B5FC-872D-4F40-A68F-C6677EF5179C}" v="25" dt="2021-11-24T20:16:47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5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4DD355-FABB-47F9-971B-6A094CAAD9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41152C-918E-4F9D-8345-B60EFECC2CDE}">
      <dgm:prSet/>
      <dgm:spPr/>
      <dgm:t>
        <a:bodyPr/>
        <a:lstStyle/>
        <a:p>
          <a:pPr algn="ctr" rtl="0"/>
          <a:r>
            <a:rPr lang="ru-RU" b="1"/>
            <a:t>«Удивительный вопрос: </a:t>
          </a:r>
          <a:br>
            <a:rPr lang="ru-RU" b="1"/>
          </a:br>
          <a:r>
            <a:rPr lang="ru-RU" b="1"/>
            <a:t>Для чего нам нужен нос?»</a:t>
          </a:r>
          <a:endParaRPr lang="ru-RU"/>
        </a:p>
      </dgm:t>
    </dgm:pt>
    <dgm:pt modelId="{C3F281FB-7A39-41D0-A3A4-1AECE0E067A6}" type="parTrans" cxnId="{F41AD54D-CBC1-42E4-92FB-50557A4C6DBE}">
      <dgm:prSet/>
      <dgm:spPr/>
      <dgm:t>
        <a:bodyPr/>
        <a:lstStyle/>
        <a:p>
          <a:endParaRPr lang="ru-RU"/>
        </a:p>
      </dgm:t>
    </dgm:pt>
    <dgm:pt modelId="{A9FD0268-8BF0-4284-98E1-55C6AD2F6685}" type="sibTrans" cxnId="{F41AD54D-CBC1-42E4-92FB-50557A4C6DBE}">
      <dgm:prSet/>
      <dgm:spPr/>
      <dgm:t>
        <a:bodyPr/>
        <a:lstStyle/>
        <a:p>
          <a:endParaRPr lang="ru-RU"/>
        </a:p>
      </dgm:t>
    </dgm:pt>
    <dgm:pt modelId="{1133D308-B507-49FD-8FD3-04A26CC29BF5}" type="pres">
      <dgm:prSet presAssocID="{354DD355-FABB-47F9-971B-6A094CAAD919}" presName="linear" presStyleCnt="0">
        <dgm:presLayoutVars>
          <dgm:animLvl val="lvl"/>
          <dgm:resizeHandles val="exact"/>
        </dgm:presLayoutVars>
      </dgm:prSet>
      <dgm:spPr/>
    </dgm:pt>
    <dgm:pt modelId="{DC3B50FF-2196-413B-84AC-2C95CCE49CA5}" type="pres">
      <dgm:prSet presAssocID="{7541152C-918E-4F9D-8345-B60EFECC2CDE}" presName="parentText" presStyleLbl="node1" presStyleIdx="0" presStyleCnt="1" custScaleX="85049" custScaleY="35597">
        <dgm:presLayoutVars>
          <dgm:chMax val="0"/>
          <dgm:bulletEnabled val="1"/>
        </dgm:presLayoutVars>
      </dgm:prSet>
      <dgm:spPr/>
    </dgm:pt>
  </dgm:ptLst>
  <dgm:cxnLst>
    <dgm:cxn modelId="{BB51E704-82CA-4DD5-AFD3-A46BDA64A4B2}" type="presOf" srcId="{354DD355-FABB-47F9-971B-6A094CAAD919}" destId="{1133D308-B507-49FD-8FD3-04A26CC29BF5}" srcOrd="0" destOrd="0" presId="urn:microsoft.com/office/officeart/2005/8/layout/vList2"/>
    <dgm:cxn modelId="{5F789B11-F97B-4F9C-BF74-64C5B2EF6C7F}" type="presOf" srcId="{7541152C-918E-4F9D-8345-B60EFECC2CDE}" destId="{DC3B50FF-2196-413B-84AC-2C95CCE49CA5}" srcOrd="0" destOrd="0" presId="urn:microsoft.com/office/officeart/2005/8/layout/vList2"/>
    <dgm:cxn modelId="{F41AD54D-CBC1-42E4-92FB-50557A4C6DBE}" srcId="{354DD355-FABB-47F9-971B-6A094CAAD919}" destId="{7541152C-918E-4F9D-8345-B60EFECC2CDE}" srcOrd="0" destOrd="0" parTransId="{C3F281FB-7A39-41D0-A3A4-1AECE0E067A6}" sibTransId="{A9FD0268-8BF0-4284-98E1-55C6AD2F6685}"/>
    <dgm:cxn modelId="{DF8F7F22-AB59-4135-A17B-5D70D3395E12}" type="presParOf" srcId="{1133D308-B507-49FD-8FD3-04A26CC29BF5}" destId="{DC3B50FF-2196-413B-84AC-2C95CCE49C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4DD355-FABB-47F9-971B-6A094CAAD9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41152C-918E-4F9D-8345-B60EFECC2CDE}">
      <dgm:prSet/>
      <dgm:spPr/>
      <dgm:t>
        <a:bodyPr/>
        <a:lstStyle/>
        <a:p>
          <a:pPr algn="ctr" rtl="0"/>
          <a:r>
            <a:rPr lang="ru-RU" b="1"/>
            <a:t>«Удивительный вопрос: </a:t>
          </a:r>
          <a:br>
            <a:rPr lang="ru-RU" b="1"/>
          </a:br>
          <a:r>
            <a:rPr lang="ru-RU" b="1"/>
            <a:t>Для чего нам нужен нос?»</a:t>
          </a:r>
          <a:endParaRPr lang="ru-RU"/>
        </a:p>
      </dgm:t>
    </dgm:pt>
    <dgm:pt modelId="{C3F281FB-7A39-41D0-A3A4-1AECE0E067A6}" type="parTrans" cxnId="{F41AD54D-CBC1-42E4-92FB-50557A4C6DBE}">
      <dgm:prSet/>
      <dgm:spPr/>
      <dgm:t>
        <a:bodyPr/>
        <a:lstStyle/>
        <a:p>
          <a:endParaRPr lang="ru-RU"/>
        </a:p>
      </dgm:t>
    </dgm:pt>
    <dgm:pt modelId="{A9FD0268-8BF0-4284-98E1-55C6AD2F6685}" type="sibTrans" cxnId="{F41AD54D-CBC1-42E4-92FB-50557A4C6DBE}">
      <dgm:prSet/>
      <dgm:spPr/>
      <dgm:t>
        <a:bodyPr/>
        <a:lstStyle/>
        <a:p>
          <a:endParaRPr lang="ru-RU"/>
        </a:p>
      </dgm:t>
    </dgm:pt>
    <dgm:pt modelId="{1133D308-B507-49FD-8FD3-04A26CC29BF5}" type="pres">
      <dgm:prSet presAssocID="{354DD355-FABB-47F9-971B-6A094CAAD919}" presName="linear" presStyleCnt="0">
        <dgm:presLayoutVars>
          <dgm:animLvl val="lvl"/>
          <dgm:resizeHandles val="exact"/>
        </dgm:presLayoutVars>
      </dgm:prSet>
      <dgm:spPr/>
    </dgm:pt>
    <dgm:pt modelId="{DC3B50FF-2196-413B-84AC-2C95CCE49CA5}" type="pres">
      <dgm:prSet presAssocID="{7541152C-918E-4F9D-8345-B60EFECC2CDE}" presName="parentText" presStyleLbl="node1" presStyleIdx="0" presStyleCnt="1" custScaleX="85049" custScaleY="35597">
        <dgm:presLayoutVars>
          <dgm:chMax val="0"/>
          <dgm:bulletEnabled val="1"/>
        </dgm:presLayoutVars>
      </dgm:prSet>
      <dgm:spPr/>
    </dgm:pt>
  </dgm:ptLst>
  <dgm:cxnLst>
    <dgm:cxn modelId="{9885D849-9573-4F80-898E-04EED48E7365}" type="presOf" srcId="{7541152C-918E-4F9D-8345-B60EFECC2CDE}" destId="{DC3B50FF-2196-413B-84AC-2C95CCE49CA5}" srcOrd="0" destOrd="0" presId="urn:microsoft.com/office/officeart/2005/8/layout/vList2"/>
    <dgm:cxn modelId="{F41AD54D-CBC1-42E4-92FB-50557A4C6DBE}" srcId="{354DD355-FABB-47F9-971B-6A094CAAD919}" destId="{7541152C-918E-4F9D-8345-B60EFECC2CDE}" srcOrd="0" destOrd="0" parTransId="{C3F281FB-7A39-41D0-A3A4-1AECE0E067A6}" sibTransId="{A9FD0268-8BF0-4284-98E1-55C6AD2F6685}"/>
    <dgm:cxn modelId="{95FB06C6-393C-4615-B44A-E180A992D2D9}" type="presOf" srcId="{354DD355-FABB-47F9-971B-6A094CAAD919}" destId="{1133D308-B507-49FD-8FD3-04A26CC29BF5}" srcOrd="0" destOrd="0" presId="urn:microsoft.com/office/officeart/2005/8/layout/vList2"/>
    <dgm:cxn modelId="{CB79E010-1E3C-44F7-90B1-F1339C0C49DE}" type="presParOf" srcId="{1133D308-B507-49FD-8FD3-04A26CC29BF5}" destId="{DC3B50FF-2196-413B-84AC-2C95CCE49C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B50FF-2196-413B-84AC-2C95CCE49CA5}">
      <dsp:nvSpPr>
        <dsp:cNvPr id="0" name=""/>
        <dsp:cNvSpPr/>
      </dsp:nvSpPr>
      <dsp:spPr>
        <a:xfrm>
          <a:off x="683559" y="3835"/>
          <a:ext cx="7776880" cy="11353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/>
            <a:t>«Удивительный вопрос: </a:t>
          </a:r>
          <a:br>
            <a:rPr lang="ru-RU" sz="2800" b="1" kern="1200"/>
          </a:br>
          <a:r>
            <a:rPr lang="ru-RU" sz="2800" b="1" kern="1200"/>
            <a:t>Для чего нам нужен нос?»</a:t>
          </a:r>
          <a:endParaRPr lang="ru-RU" sz="2800" kern="1200"/>
        </a:p>
      </dsp:txBody>
      <dsp:txXfrm>
        <a:off x="738982" y="59258"/>
        <a:ext cx="7666034" cy="10244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B50FF-2196-413B-84AC-2C95CCE49CA5}">
      <dsp:nvSpPr>
        <dsp:cNvPr id="0" name=""/>
        <dsp:cNvSpPr/>
      </dsp:nvSpPr>
      <dsp:spPr>
        <a:xfrm>
          <a:off x="683559" y="3835"/>
          <a:ext cx="7776880" cy="11353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/>
            <a:t>«Удивительный вопрос: </a:t>
          </a:r>
          <a:br>
            <a:rPr lang="ru-RU" sz="2800" b="1" kern="1200"/>
          </a:br>
          <a:r>
            <a:rPr lang="ru-RU" sz="2800" b="1" kern="1200"/>
            <a:t>Для чего нам нужен нос?»</a:t>
          </a:r>
          <a:endParaRPr lang="ru-RU" sz="2800" kern="1200"/>
        </a:p>
      </dsp:txBody>
      <dsp:txXfrm>
        <a:off x="738982" y="59258"/>
        <a:ext cx="7666034" cy="1024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346" cy="493713"/>
          </a:xfrm>
          <a:prstGeom prst="rect">
            <a:avLst/>
          </a:prstGeom>
        </p:spPr>
        <p:txBody>
          <a:bodyPr vert="horz" lIns="90315" tIns="45158" rIns="90315" bIns="451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760" y="0"/>
            <a:ext cx="2945346" cy="493713"/>
          </a:xfrm>
          <a:prstGeom prst="rect">
            <a:avLst/>
          </a:prstGeom>
        </p:spPr>
        <p:txBody>
          <a:bodyPr vert="horz" lIns="90315" tIns="45158" rIns="90315" bIns="45158" rtlCol="0"/>
          <a:lstStyle>
            <a:lvl1pPr algn="r">
              <a:defRPr sz="1200"/>
            </a:lvl1pPr>
          </a:lstStyle>
          <a:p>
            <a:fld id="{BF833AF4-88F2-403D-BE06-CB5CF3ACE504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15" tIns="45158" rIns="90315" bIns="4515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4" y="4691053"/>
            <a:ext cx="5438768" cy="4443412"/>
          </a:xfrm>
          <a:prstGeom prst="rect">
            <a:avLst/>
          </a:prstGeom>
        </p:spPr>
        <p:txBody>
          <a:bodyPr vert="horz" lIns="90315" tIns="45158" rIns="90315" bIns="4515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71"/>
            <a:ext cx="2945346" cy="493713"/>
          </a:xfrm>
          <a:prstGeom prst="rect">
            <a:avLst/>
          </a:prstGeom>
        </p:spPr>
        <p:txBody>
          <a:bodyPr vert="horz" lIns="90315" tIns="45158" rIns="90315" bIns="451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760" y="9378971"/>
            <a:ext cx="2945346" cy="493713"/>
          </a:xfrm>
          <a:prstGeom prst="rect">
            <a:avLst/>
          </a:prstGeom>
        </p:spPr>
        <p:txBody>
          <a:bodyPr vert="horz" lIns="90315" tIns="45158" rIns="90315" bIns="45158" rtlCol="0" anchor="b"/>
          <a:lstStyle>
            <a:lvl1pPr algn="r">
              <a:defRPr sz="1200"/>
            </a:lvl1pPr>
          </a:lstStyle>
          <a:p>
            <a:fld id="{99D747A5-AB8A-4BA5-BDCC-A2DDF62045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7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747A5-AB8A-4BA5-BDCC-A2DDF62045A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233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7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8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4116A-F9FC-463F-B201-92BDBF61FA3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0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EA502-5BA2-4163-BC74-095E9E45E8F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70424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6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7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09FB7-3E8B-4889-A16A-046D6DCF0FE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3743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AD8B9-7E51-4D88-AABE-7FB824D2F2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96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6C52-1D67-4B49-BC1A-3F4614AD1A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030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2B2BC-8ACD-4E28-B196-CEAAC8D989B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0565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B8E4-2785-4C80-9274-56C6F0A0297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3279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5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4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5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A5141-46DF-43F7-A35D-0587EE6074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4738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5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4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5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1271-EFE0-4E9F-A509-64783493D6F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2645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8F715-0062-416C-86E3-44CB9436C47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81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2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2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0A6F2-24A4-4EE7-B7BB-B7893EF9954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730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4116A-F9FC-463F-B201-92BDBF61FA3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5644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EA502-5BA2-4163-BC74-095E9E45E8F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832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6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7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09FB7-3E8B-4889-A16A-046D6DCF0FE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83422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AD8B9-7E51-4D88-AABE-7FB824D2F2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51300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6C52-1D67-4B49-BC1A-3F4614AD1A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9421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2B2BC-8ACD-4E28-B196-CEAAC8D989B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7043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B8E4-2785-4C80-9274-56C6F0A0297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033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5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4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5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A5141-46DF-43F7-A35D-0587EE6074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11379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5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4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5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1271-EFE0-4E9F-A509-64783493D6F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44542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8F715-0062-416C-86E3-44CB9436C47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18653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2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2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0A6F2-24A4-4EE7-B7BB-B7893EF9954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76257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4116A-F9FC-463F-B201-92BDBF61FA3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9472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EA502-5BA2-4163-BC74-095E9E45E8F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2300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6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09FB7-3E8B-4889-A16A-046D6DCF0FE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4363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AD8B9-7E51-4D88-AABE-7FB824D2F2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7354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6C52-1D67-4B49-BC1A-3F4614AD1A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7003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2B2BC-8ACD-4E28-B196-CEAAC8D989B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41433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B8E4-2785-4C80-9274-56C6F0A0297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7045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4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A5141-46DF-43F7-A35D-0587EE6074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1045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4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1271-EFE0-4E9F-A509-64783493D6F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482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8F715-0062-416C-86E3-44CB9436C47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945263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0A6F2-24A4-4EE7-B7BB-B7893EF9954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8684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4116A-F9FC-463F-B201-92BDBF61FA3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9764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EA502-5BA2-4163-BC74-095E9E45E8F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526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56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1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09FB7-3E8B-4889-A16A-046D6DCF0FE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4209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AD8B9-7E51-4D88-AABE-7FB824D2F2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26694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6C52-1D67-4B49-BC1A-3F4614AD1A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1911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2B2BC-8ACD-4E28-B196-CEAAC8D989B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925529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B8E4-2785-4C80-9274-56C6F0A0297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600473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7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43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7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A5141-46DF-43F7-A35D-0587EE6074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575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7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43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7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1271-EFE0-4E9F-A509-64783493D6F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6022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8F715-0062-416C-86E3-44CB9436C47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4439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0A6F2-24A4-4EE7-B7BB-B7893EF9954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0370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8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5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8B4DF3-9634-41B3-AB79-94FC1A0215B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8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8B4DF3-9634-41B3-AB79-94FC1A0215B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50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8B4DF3-9634-41B3-AB79-94FC1A0215B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81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8B4DF3-9634-41B3-AB79-94FC1A0215B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83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14D5F3-9206-433A-B7FE-7A9A6B14D0C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18801" y="1408886"/>
            <a:ext cx="8278812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Управление делами Президента Российской Федерации</a:t>
            </a:r>
          </a:p>
          <a:p>
            <a:pPr algn="ctr"/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Федеральное государственное бюджетное</a:t>
            </a:r>
            <a:endParaRPr lang="ru-RU" sz="1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дошкольное образовательное учреждение</a:t>
            </a:r>
          </a:p>
          <a:p>
            <a:pPr algn="ctr"/>
            <a:r>
              <a:rPr lang="ru-RU" alt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 «Центр развития ребенка – детский сад № 2»</a:t>
            </a:r>
            <a:br>
              <a:rPr lang="ru-RU" altLang="ru-RU" sz="2400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altLang="ru-RU" sz="24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CA59F1-6ACF-499B-8EC7-15BA5C7431D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76659" y="2998526"/>
            <a:ext cx="8157782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Презентация НОД </a:t>
            </a:r>
            <a:endParaRPr lang="ru-RU" sz="2000">
              <a:latin typeface="Times New Roman"/>
              <a:cs typeface="Calibri"/>
            </a:endParaRPr>
          </a:p>
          <a:p>
            <a:pPr algn="ctr">
              <a:lnSpc>
                <a:spcPct val="80000"/>
              </a:lnSpc>
            </a:pPr>
            <a:r>
              <a:rPr lang="ru-RU" altLang="ru-RU" sz="2000">
                <a:latin typeface="Times New Roman"/>
                <a:cs typeface="Times New Roman"/>
              </a:rPr>
              <a:t>по </a:t>
            </a:r>
            <a:r>
              <a:rPr lang="ru-RU" sz="2000">
                <a:latin typeface="Times New Roman"/>
                <a:ea typeface="+mn-lt"/>
                <a:cs typeface="+mn-lt"/>
              </a:rPr>
              <a:t>познавательному развитию </a:t>
            </a:r>
          </a:p>
          <a:p>
            <a:pPr algn="ctr">
              <a:lnSpc>
                <a:spcPct val="80000"/>
              </a:lnSpc>
            </a:pPr>
            <a:r>
              <a:rPr lang="ru-RU" sz="2000">
                <a:latin typeface="Times New Roman"/>
                <a:ea typeface="+mn-lt"/>
                <a:cs typeface="+mn-lt"/>
              </a:rPr>
              <a:t>в старшей группе </a:t>
            </a:r>
          </a:p>
          <a:p>
            <a:pPr algn="ctr">
              <a:lnSpc>
                <a:spcPct val="80000"/>
              </a:lnSpc>
            </a:pPr>
            <a:r>
              <a:rPr lang="ru-RU" sz="2000">
                <a:latin typeface="Times New Roman"/>
                <a:ea typeface="+mn-lt"/>
                <a:cs typeface="+mn-lt"/>
              </a:rPr>
              <a:t>на тему: </a:t>
            </a:r>
          </a:p>
          <a:p>
            <a:pPr algn="ctr">
              <a:lnSpc>
                <a:spcPct val="80000"/>
              </a:lnSpc>
            </a:pPr>
            <a:r>
              <a:rPr lang="ru-RU" sz="2000">
                <a:latin typeface="Times New Roman"/>
                <a:ea typeface="+mn-lt"/>
                <a:cs typeface="+mn-lt"/>
              </a:rPr>
              <a:t>«Удивительный вопрос: Для чего нам нужен нос?» </a:t>
            </a:r>
            <a:endParaRPr lang="ru-RU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 </a:t>
            </a:r>
            <a:r>
              <a:rPr lang="ru-RU" altLang="ru-RU" sz="1800" dirty="0">
                <a:latin typeface="Times New Roman"/>
                <a:cs typeface="Times New Roman"/>
              </a:rPr>
              <a:t>Воспитатель:</a:t>
            </a: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 </a:t>
            </a:r>
            <a:r>
              <a:rPr lang="ru-RU" altLang="ru-RU" sz="1800" err="1">
                <a:latin typeface="Times New Roman"/>
                <a:cs typeface="Times New Roman"/>
              </a:rPr>
              <a:t>Тарабановская</a:t>
            </a:r>
            <a:r>
              <a:rPr lang="ru-RU" altLang="ru-RU" sz="1800" dirty="0">
                <a:latin typeface="Times New Roman"/>
                <a:cs typeface="Times New Roman"/>
              </a:rPr>
              <a:t>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Кристина Игоревна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 panose="02020603050405020304" pitchFamily="18" charset="0"/>
              <a:cs typeface="Times New Roman"/>
            </a:endParaRPr>
          </a:p>
          <a:p>
            <a:pPr algn="ctr">
              <a:lnSpc>
                <a:spcPct val="80000"/>
              </a:lnSpc>
            </a:pPr>
            <a:endParaRPr lang="ru-RU" altLang="ru-RU" sz="1800" dirty="0">
              <a:latin typeface="Times New Roman"/>
              <a:cs typeface="Times New Roman"/>
            </a:endParaRPr>
          </a:p>
          <a:p>
            <a:pPr algn="ctr"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Москва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 algn="ctr">
              <a:lnSpc>
                <a:spcPct val="80000"/>
              </a:lnSpc>
            </a:pPr>
            <a:r>
              <a:rPr lang="ru-RU" altLang="ru-RU" sz="2000">
                <a:latin typeface="Times New Roman"/>
                <a:cs typeface="Times New Roman"/>
              </a:rPr>
              <a:t>2018 г</a:t>
            </a:r>
            <a:endParaRPr lang="ru-RU" altLang="ru-RU" sz="20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637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30" y="1772826"/>
            <a:ext cx="86409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>
                <a:latin typeface="Verdana" pitchFamily="34" charset="0"/>
                <a:ea typeface="Verdana" pitchFamily="34" charset="0"/>
                <a:cs typeface="Verdana" pitchFamily="34" charset="0"/>
              </a:rPr>
              <a:t>Нос имеет большое значение в речи и в мимике.</a:t>
            </a:r>
          </a:p>
          <a:p>
            <a:r>
              <a:rPr lang="ru-RU" sz="1600">
                <a:latin typeface="Verdana" pitchFamily="34" charset="0"/>
                <a:ea typeface="Verdana" pitchFamily="34" charset="0"/>
                <a:cs typeface="Verdana" pitchFamily="34" charset="0"/>
              </a:rPr>
              <a:t>Попробуйте закрыть нос и сказать слово «нос». </a:t>
            </a:r>
          </a:p>
          <a:p>
            <a:r>
              <a:rPr lang="ru-RU" sz="1600">
                <a:latin typeface="Verdana" pitchFamily="34" charset="0"/>
                <a:ea typeface="Verdana" pitchFamily="34" charset="0"/>
                <a:cs typeface="Verdana" pitchFamily="34" charset="0"/>
              </a:rPr>
              <a:t>Что происходит со звуками? Они изменяются, становятся не четкими, появляется гнусавость, голос звучит неровно, хрипло. То есть нос участвует в образовании голоса.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Значение носа для речи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3" y="1196772"/>
            <a:ext cx="16417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b="1" i="1">
                <a:latin typeface="Georgia" pitchFamily="18" charset="0"/>
              </a:rPr>
              <a:t>Речь</a:t>
            </a:r>
          </a:p>
        </p:txBody>
      </p:sp>
      <p:pic>
        <p:nvPicPr>
          <p:cNvPr id="5" name="Picture 4" descr="1336849945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74725" y="-12795"/>
            <a:ext cx="9528845" cy="6870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80359467_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72" y="4238636"/>
            <a:ext cx="2381240" cy="26193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60511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woman profil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87" y="24133"/>
            <a:ext cx="2891401" cy="2780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Н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153" y="3200"/>
            <a:ext cx="2441790" cy="367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нос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60" y="3844683"/>
            <a:ext cx="2438120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11760" y="4214838"/>
            <a:ext cx="41497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>
                <a:latin typeface="Verdana" pitchFamily="34" charset="0"/>
                <a:ea typeface="Verdana" pitchFamily="34" charset="0"/>
                <a:cs typeface="Verdana" pitchFamily="34" charset="0"/>
              </a:rPr>
              <a:t>Носы бывают:</a:t>
            </a:r>
          </a:p>
          <a:p>
            <a:pPr algn="ctr"/>
            <a:r>
              <a:rPr lang="ru-RU">
                <a:latin typeface="Verdana" pitchFamily="34" charset="0"/>
                <a:ea typeface="Verdana" pitchFamily="34" charset="0"/>
                <a:cs typeface="Verdana" pitchFamily="34" charset="0"/>
              </a:rPr>
              <a:t>Курносые, прямые, картошкой, с горбинкой, плоские</a:t>
            </a:r>
          </a:p>
          <a:p>
            <a:pPr algn="ctr"/>
            <a:endParaRPr lang="ru-RU" b="1"/>
          </a:p>
        </p:txBody>
      </p:sp>
      <p:sp>
        <p:nvSpPr>
          <p:cNvPr id="11" name="TextBox 10"/>
          <p:cNvSpPr txBox="1"/>
          <p:nvPr/>
        </p:nvSpPr>
        <p:spPr>
          <a:xfrm>
            <a:off x="2143108" y="5684585"/>
            <a:ext cx="478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 функции, которые они выполняют, одинаково важны для всех носов!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77" t="13384" r="420"/>
          <a:stretch/>
        </p:blipFill>
        <p:spPr>
          <a:xfrm>
            <a:off x="6561476" y="3501008"/>
            <a:ext cx="3051083" cy="37842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16741"/>
          <a:stretch/>
        </p:blipFill>
        <p:spPr>
          <a:xfrm>
            <a:off x="-26360" y="-22751"/>
            <a:ext cx="3333750" cy="370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0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x_61977f2a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r="23230"/>
          <a:stretch>
            <a:fillRect/>
          </a:stretch>
        </p:blipFill>
        <p:spPr bwMode="auto">
          <a:xfrm>
            <a:off x="0" y="0"/>
            <a:ext cx="9144000" cy="685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467544" y="5851537"/>
            <a:ext cx="753346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>
                <a:solidFill>
                  <a:schemeClr val="bg1"/>
                </a:solidFill>
              </a:rPr>
              <a:t>Смотри, какой смешной «кожаный» носик. Кому он принадлежит? Правильно, собаке. Нос – это один из главных выдающихся качеств собаки. У них сильно развито чутье, примерно в 1000 раз больше, чем у человека.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878609"/>
      </p:ext>
    </p:extLst>
  </p:cSld>
  <p:clrMapOvr>
    <a:masterClrMapping/>
  </p:clrMapOvr>
  <p:transition advTm="17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117140" y="5679807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У них сильно развито чутье, примерно в 1000 раз больше, чем у человека. Мир для нее состоит из множества постоянно меняющихся запахов. У здоровой собаки мочка носа всегда влажная, это помогает ей улавливать миллионы разных запахов из воздуха.</a:t>
            </a:r>
          </a:p>
        </p:txBody>
      </p:sp>
    </p:spTree>
    <p:extLst>
      <p:ext uri="{BB962C8B-B14F-4D97-AF65-F5344CB8AC3E}">
        <p14:creationId xmlns:p14="http://schemas.microsoft.com/office/powerpoint/2010/main" val="2140907088"/>
      </p:ext>
    </p:extLst>
  </p:cSld>
  <p:clrMapOvr>
    <a:masterClrMapping/>
  </p:clrMapOvr>
  <p:transition advTm="14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x_2b4a3706-1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" y="0"/>
            <a:ext cx="9138320" cy="686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83568" y="6032511"/>
            <a:ext cx="734481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>
                <a:solidFill>
                  <a:srgbClr val="000000"/>
                </a:solidFill>
              </a:rPr>
              <a:t>Какой </a:t>
            </a:r>
            <a:r>
              <a:rPr lang="ru-RU" altLang="ru-RU" sz="1600" b="1" err="1">
                <a:solidFill>
                  <a:srgbClr val="000000"/>
                </a:solidFill>
              </a:rPr>
              <a:t>розовенький</a:t>
            </a:r>
            <a:r>
              <a:rPr lang="ru-RU" altLang="ru-RU" sz="1600" b="1">
                <a:solidFill>
                  <a:srgbClr val="000000"/>
                </a:solidFill>
              </a:rPr>
              <a:t> носик? Чей же он? Правильно, это носик кошки. Кошки чувствуют запахи также сильно, как и собаки. Всё отличие в том, что собаки идут по следу, кошки же нет.</a:t>
            </a:r>
          </a:p>
        </p:txBody>
      </p:sp>
    </p:spTree>
    <p:extLst>
      <p:ext uri="{BB962C8B-B14F-4D97-AF65-F5344CB8AC3E}">
        <p14:creationId xmlns:p14="http://schemas.microsoft.com/office/powerpoint/2010/main" val="2377520732"/>
      </p:ext>
    </p:extLst>
  </p:cSld>
  <p:clrMapOvr>
    <a:masterClrMapping/>
  </p:clrMapOvr>
  <p:transition advTm="14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PIC_0018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4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268" y="1"/>
            <a:ext cx="9396536" cy="6849196"/>
          </a:xfrm>
          <a:prstGeom prst="rect">
            <a:avLst/>
          </a:prstGeom>
        </p:spPr>
      </p:pic>
      <p:sp>
        <p:nvSpPr>
          <p:cNvPr id="8195" name="Text Box 8"/>
          <p:cNvSpPr txBox="1">
            <a:spLocks noChangeArrowheads="1"/>
          </p:cNvSpPr>
          <p:nvPr/>
        </p:nvSpPr>
        <p:spPr bwMode="auto">
          <a:xfrm>
            <a:off x="467544" y="5982319"/>
            <a:ext cx="835292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А еще у кошек есть одна особенность, прежде чем поесть, они обязательно обнюхают еду, даже хорошо знакомую и любимую: запах пищи вызывает аппетит.</a:t>
            </a:r>
          </a:p>
        </p:txBody>
      </p:sp>
    </p:spTree>
    <p:extLst>
      <p:ext uri="{BB962C8B-B14F-4D97-AF65-F5344CB8AC3E}">
        <p14:creationId xmlns:p14="http://schemas.microsoft.com/office/powerpoint/2010/main" val="3228317665"/>
      </p:ext>
    </p:extLst>
  </p:cSld>
  <p:clrMapOvr>
    <a:masterClrMapping/>
  </p:clrMapOvr>
  <p:transition advTm="12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24159"/>
          </a:xfrm>
          <a:prstGeom prst="rect">
            <a:avLst/>
          </a:prstGeom>
        </p:spPr>
      </p:pic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539552" y="6239383"/>
            <a:ext cx="81369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>
                <a:solidFill>
                  <a:schemeClr val="bg1"/>
                </a:solidFill>
              </a:rPr>
              <a:t>Какой кругленький носик! Его еще называют пятачком, потому что он похож на 5 копеек. Молодец, как быстро ты угадал!</a:t>
            </a:r>
          </a:p>
        </p:txBody>
      </p:sp>
    </p:spTree>
    <p:extLst>
      <p:ext uri="{BB962C8B-B14F-4D97-AF65-F5344CB8AC3E}">
        <p14:creationId xmlns:p14="http://schemas.microsoft.com/office/powerpoint/2010/main" val="382631521"/>
      </p:ext>
    </p:extLst>
  </p:cSld>
  <p:clrMapOvr>
    <a:masterClrMapping/>
  </p:clrMapOvr>
  <p:transition advTm="10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40"/>
            <a:ext cx="9144000" cy="6862440"/>
          </a:xfrm>
          <a:prstGeom prst="rect">
            <a:avLst/>
          </a:prstGeom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143000" y="6032500"/>
            <a:ext cx="68580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>
                <a:solidFill>
                  <a:schemeClr val="bg1"/>
                </a:solidFill>
              </a:rPr>
              <a:t>Несмотря на то, что пятачок у свиней такой розовый и нежный, копает она им лучше, чем человек лопатой. А еще свиньи прекрасно чуют еду под землей в глубине до 1, 5 метров.</a:t>
            </a:r>
          </a:p>
        </p:txBody>
      </p:sp>
    </p:spTree>
    <p:extLst>
      <p:ext uri="{BB962C8B-B14F-4D97-AF65-F5344CB8AC3E}">
        <p14:creationId xmlns:p14="http://schemas.microsoft.com/office/powerpoint/2010/main" val="3358612778"/>
      </p:ext>
    </p:extLst>
  </p:cSld>
  <p:clrMapOvr>
    <a:masterClrMapping/>
  </p:clrMapOvr>
  <p:transition advTm="13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x_ee0de7a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32"/>
          <a:stretch>
            <a:fillRect/>
          </a:stretch>
        </p:blipFill>
        <p:spPr bwMode="auto">
          <a:xfrm>
            <a:off x="0" y="0"/>
            <a:ext cx="9144000" cy="686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275415" y="6308725"/>
            <a:ext cx="266104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>
                <a:solidFill>
                  <a:srgbClr val="000000"/>
                </a:solidFill>
              </a:rPr>
              <a:t>А  кто носит этот носик?</a:t>
            </a:r>
          </a:p>
        </p:txBody>
      </p:sp>
    </p:spTree>
    <p:extLst>
      <p:ext uri="{BB962C8B-B14F-4D97-AF65-F5344CB8AC3E}">
        <p14:creationId xmlns:p14="http://schemas.microsoft.com/office/powerpoint/2010/main" val="1507097834"/>
      </p:ext>
    </p:extLst>
  </p:cSld>
  <p:clrMapOvr>
    <a:masterClrMapping/>
  </p:clrMapOvr>
  <p:transition advTm="3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x_9fddc5a8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827584" y="6211669"/>
            <a:ext cx="74888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У бурого медведя плохое зрение, но отличный нюх. Свою добычу или врага  он способен учуять почти за километр.</a:t>
            </a:r>
          </a:p>
        </p:txBody>
      </p:sp>
    </p:spTree>
    <p:extLst>
      <p:ext uri="{BB962C8B-B14F-4D97-AF65-F5344CB8AC3E}">
        <p14:creationId xmlns:p14="http://schemas.microsoft.com/office/powerpoint/2010/main" val="2064386494"/>
      </p:ext>
    </p:extLst>
  </p:cSld>
  <p:clrMapOvr>
    <a:masterClrMapping/>
  </p:clrMapOvr>
  <p:transition advTm="1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" y="0"/>
            <a:ext cx="9334500" cy="6858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266527" y="2852936"/>
            <a:ext cx="864096" cy="80466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76750" y="3736024"/>
            <a:ext cx="4536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/>
              <a:t>Между двух светил, </a:t>
            </a:r>
          </a:p>
          <a:p>
            <a:r>
              <a:rPr lang="ru-RU" sz="3600" b="1"/>
              <a:t>В середине он один.</a:t>
            </a:r>
          </a:p>
        </p:txBody>
      </p:sp>
    </p:spTree>
    <p:extLst>
      <p:ext uri="{BB962C8B-B14F-4D97-AF65-F5344CB8AC3E}">
        <p14:creationId xmlns:p14="http://schemas.microsoft.com/office/powerpoint/2010/main" val="28346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72849937"/>
              </p:ext>
            </p:extLst>
          </p:nvPr>
        </p:nvGraphicFramePr>
        <p:xfrm>
          <a:off x="0" y="214290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1" y="0"/>
            <a:ext cx="9281517" cy="685734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35"/>
            <a:ext cx="6400800" cy="1925273"/>
          </a:xfrm>
        </p:spPr>
        <p:txBody>
          <a:bodyPr>
            <a:norm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49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14">
            <a:extLst>
              <a:ext uri="{FF2B5EF4-FFF2-40B4-BE49-F238E27FC236}">
                <a16:creationId xmlns:a16="http://schemas.microsoft.com/office/drawing/2014/main" id="{37B7EEE2-06CE-4EED-A03E-21A52394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t="2441" r="2609" b="6104"/>
          <a:stretch>
            <a:fillRect/>
          </a:stretch>
        </p:blipFill>
        <p:spPr bwMode="auto">
          <a:xfrm>
            <a:off x="-1" y="-77350"/>
            <a:ext cx="6846586" cy="69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>
            <a:extLst>
              <a:ext uri="{FF2B5EF4-FFF2-40B4-BE49-F238E27FC236}">
                <a16:creationId xmlns:a16="http://schemas.microsoft.com/office/drawing/2014/main" id="{C5ED10E7-BA14-4B5D-A29B-0FB861809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732" y="24680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B4DBAB60-48D2-4508-8B4C-A823010C2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5831" y="-41384"/>
            <a:ext cx="2304257" cy="686341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800100" eaLnBrk="0" hangingPunct="0"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8001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 врач тот горло, нос –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Детям задает вопрос: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-Где вы были? Что вы пили?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Может, ноги промочили?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Всё, что нужно, он узнал 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решительно сказал: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-Горло надо полоскать,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80010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0200" algn="l"/>
                <a:tab pos="2743200" algn="l"/>
              </a:tabLst>
              <a:defRPr/>
            </a:pPr>
            <a:r>
              <a:rPr kumimoji="0" lang="ru-RU" alt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Капли в нос и полежать.</a:t>
            </a:r>
            <a:endParaRPr kumimoji="0" lang="ru-RU" alt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14" name="WordArt 6">
            <a:extLst>
              <a:ext uri="{FF2B5EF4-FFF2-40B4-BE49-F238E27FC236}">
                <a16:creationId xmlns:a16="http://schemas.microsoft.com/office/drawing/2014/main" id="{9910E20A-2E29-4EC8-9667-B7FDB9266CA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019766" y="214290"/>
            <a:ext cx="3456311" cy="481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z-Cyrl-AZ" sz="1600" b="1" kern="1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777777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ЛОР</a:t>
            </a:r>
            <a:endParaRPr lang="en-US" sz="1600" b="1" kern="1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777777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9143999" cy="770485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1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WordArt 4">
            <a:extLst>
              <a:ext uri="{FF2B5EF4-FFF2-40B4-BE49-F238E27FC236}">
                <a16:creationId xmlns:a16="http://schemas.microsoft.com/office/drawing/2014/main" id="{FDD8EE3D-7F10-44D8-9378-0FFD8852291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484438" y="333375"/>
            <a:ext cx="4392612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00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 нос...</a:t>
            </a:r>
            <a:endParaRPr lang="en-US" sz="3600" b="1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00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2F51CBBC-B80A-45B5-AFF6-8A5179E26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1484313"/>
            <a:ext cx="32115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Задаем себе вопрос: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Как работает наш нос?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Не простой вопрос тот , дети.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Всё ж мы на него ответим.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5CF45FEC-01B6-4E48-8E3C-5B2C3CEC2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781300"/>
            <a:ext cx="33972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Он на вдохе – пылесос,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А на выдохе – насос.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Фильтром служит от болезней.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Нету органа полезней.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15C229FE-E364-4532-9078-8EC945F5A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149725"/>
            <a:ext cx="28797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Любит чистый он платок,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По утрам – воды поток.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Любит нюхать он цветы,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Любит он тебя, а ты…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C00E5089-9C3B-448D-BE62-C0276F7AB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781300"/>
            <a:ext cx="30194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Пальцем в нём не ковыряй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И по лужам не гуляй!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А не то любимый нос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Запыхтит как паровоз</a:t>
            </a:r>
            <a:r>
              <a:rPr kumimoji="0" lang="ru-RU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!</a:t>
            </a: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45BC8761-149A-499E-BFE5-FE03097E9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4076700"/>
            <a:ext cx="29114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Если так, то мчи скорей!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«Пиносола» не жалей,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Ноги парь, лекарство пей,</a:t>
            </a:r>
          </a:p>
          <a:p>
            <a:pPr eaLnBrk="1" hangingPunct="1"/>
            <a:r>
              <a:rPr lang="ru-RU" altLang="en-US" b="1">
                <a:latin typeface="Times New Roman" panose="02020603050405020304" pitchFamily="18" charset="0"/>
              </a:rPr>
              <a:t>Выздоравливай скорей!</a:t>
            </a:r>
          </a:p>
        </p:txBody>
      </p:sp>
      <p:sp>
        <p:nvSpPr>
          <p:cNvPr id="14" name="WordArt 11">
            <a:extLst>
              <a:ext uri="{FF2B5EF4-FFF2-40B4-BE49-F238E27FC236}">
                <a16:creationId xmlns:a16="http://schemas.microsoft.com/office/drawing/2014/main" id="{367D10F8-8065-4BDF-918C-6616A1A9D0C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00113" y="5445125"/>
            <a:ext cx="78486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cs typeface="Arial" panose="020B0604020202020204" pitchFamily="34" charset="0"/>
              </a:rPr>
              <a:t>Будьте здоровы!</a:t>
            </a:r>
          </a:p>
          <a:p>
            <a:pPr algn="ctr"/>
            <a:r>
              <a:rPr lang="az-Cyrl-AZ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cs typeface="Arial" panose="020B0604020202020204" pitchFamily="34" charset="0"/>
              </a:rPr>
              <a:t>Берегите свой нос!</a:t>
            </a:r>
            <a:endParaRPr lang="en-US" sz="3600" b="1" kern="10">
              <a:ln w="12700">
                <a:solidFill>
                  <a:srgbClr val="9933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cs typeface="Arial" panose="020B0604020202020204" pitchFamily="34" charset="0"/>
            </a:endParaRPr>
          </a:p>
        </p:txBody>
      </p:sp>
      <p:pic>
        <p:nvPicPr>
          <p:cNvPr id="15" name="Picture 12" descr="55e572d672615094b60ab50605582c23_full">
            <a:extLst>
              <a:ext uri="{FF2B5EF4-FFF2-40B4-BE49-F238E27FC236}">
                <a16:creationId xmlns:a16="http://schemas.microsoft.com/office/drawing/2014/main" id="{9962E1E6-54AB-4421-827C-B0EAA4C2D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7142">
            <a:off x="0" y="260350"/>
            <a:ext cx="2555875" cy="249555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6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ru-RU" sz="720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720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1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86075731"/>
              </p:ext>
            </p:extLst>
          </p:nvPr>
        </p:nvGraphicFramePr>
        <p:xfrm>
          <a:off x="0" y="214290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35"/>
            <a:ext cx="6400800" cy="1925273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0" t="21951" r="3999" b="39024"/>
          <a:stretch>
            <a:fillRect/>
          </a:stretch>
        </p:blipFill>
        <p:spPr bwMode="auto">
          <a:xfrm>
            <a:off x="285720" y="1700808"/>
            <a:ext cx="1500978" cy="14424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1785926"/>
            <a:ext cx="1454840" cy="12858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30" y="1785946"/>
            <a:ext cx="5112568" cy="889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660" y="2147294"/>
            <a:ext cx="42839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ru-RU" sz="2000">
              <a:solidFill>
                <a:srgbClr val="172C07"/>
              </a:solidFill>
              <a:latin typeface="Tahoma" pitchFamily="34" charset="0"/>
              <a:cs typeface="Aharoni" pitchFamily="2" charset="-79"/>
            </a:endParaRPr>
          </a:p>
          <a:p>
            <a:pPr lvl="1"/>
            <a:r>
              <a:rPr lang="ru-RU" sz="1400" kern="0">
                <a:latin typeface="Verdana" pitchFamily="34" charset="0"/>
                <a:cs typeface="Aharoni" pitchFamily="2" charset="-79"/>
              </a:rPr>
              <a:t>Дыхание для человека очень важно. Известно, что без пищи он может прожить несколько недель, без воды - несколько дней, а без воздуха – всего несколько минут.</a:t>
            </a:r>
          </a:p>
          <a:p>
            <a:pPr lvl="1"/>
            <a:r>
              <a:rPr lang="ru-RU" sz="1400">
                <a:latin typeface="Verdana" pitchFamily="34" charset="0"/>
                <a:cs typeface="Aharoni" pitchFamily="2" charset="-79"/>
              </a:rPr>
              <a:t>Если воздух не поступает, это опасно не только для наших лёгких, но и для головного мозга.  Человек не может жить без воздуха, а чтобы он попадал в организм, природа придумала для нас дыхательную систему, где нос  играет главную роль. </a:t>
            </a:r>
          </a:p>
          <a:p>
            <a:pPr lvl="1"/>
            <a:r>
              <a:rPr lang="ru-RU" sz="1400">
                <a:latin typeface="Verdana" pitchFamily="34" charset="0"/>
                <a:cs typeface="Aharoni" pitchFamily="2" charset="-79"/>
              </a:rPr>
              <a:t>К органам дыхания относятся носовая полость, гортань, трахея, бронхи, лёгкие</a:t>
            </a:r>
            <a:r>
              <a:rPr lang="ru-RU" sz="1400">
                <a:latin typeface="Verdana" pitchFamily="34" charset="0"/>
                <a:cs typeface="Tahoma" pitchFamily="34" charset="0"/>
              </a:rPr>
              <a:t>. </a:t>
            </a:r>
          </a:p>
          <a:p>
            <a:pPr lvl="1"/>
            <a:endParaRPr lang="ru-RU" sz="1400" i="1"/>
          </a:p>
          <a:p>
            <a:pPr lvl="1"/>
            <a:endParaRPr lang="ru-RU" sz="2000">
              <a:solidFill>
                <a:srgbClr val="172C07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2" y="1844844"/>
            <a:ext cx="8352928" cy="58477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3200"/>
              <a:t>НОС является частью дыхательной системы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722" y="0"/>
            <a:ext cx="4633913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7669" y="1260138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b="1" i="1">
                <a:latin typeface="Georgia" pitchFamily="18" charset="0"/>
              </a:rPr>
              <a:t>Дыхание</a:t>
            </a:r>
          </a:p>
        </p:txBody>
      </p:sp>
      <p:pic>
        <p:nvPicPr>
          <p:cNvPr id="7" name="Picture 6" descr="www.orecchio-naso-gola.it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80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3"/>
          <p:cNvSpPr>
            <a:spLocks noGrp="1"/>
          </p:cNvSpPr>
          <p:nvPr>
            <p:ph sz="half" idx="2"/>
          </p:nvPr>
        </p:nvSpPr>
        <p:spPr>
          <a:xfrm>
            <a:off x="4283976" y="3861048"/>
            <a:ext cx="2559215" cy="40836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/>
          </a:p>
        </p:txBody>
      </p:sp>
      <p:pic>
        <p:nvPicPr>
          <p:cNvPr id="12" name="Рисунок 6" descr="D:\Мои документы\Всякая-всячина\школа\проект тело человека\clipart\1387-0705-2306-19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280" y="4327222"/>
            <a:ext cx="2461456" cy="2530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Pickin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0990" y="20"/>
            <a:ext cx="4272747" cy="4272747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pic>
        <p:nvPicPr>
          <p:cNvPr id="15" name="Picture 14" descr="pick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68" y="0"/>
            <a:ext cx="4827845" cy="3645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0" y="3665966"/>
            <a:ext cx="5076057" cy="33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928822"/>
            <a:ext cx="35298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prstMaterial="matte">
              <a:bevelT w="38100" h="38100"/>
              <a:extrusionClr>
                <a:schemeClr val="tx1">
                  <a:lumMod val="75000"/>
                  <a:lumOff val="25000"/>
                </a:schemeClr>
              </a:extrusionClr>
            </a:sp3d>
          </a:bodyPr>
          <a:lstStyle/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   </a:t>
            </a:r>
          </a:p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20" y="0"/>
            <a:ext cx="91931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23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7" y="0"/>
            <a:ext cx="917219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520" y="615011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>
                <a:latin typeface="Verdana" pitchFamily="34" charset="0"/>
                <a:cs typeface="Angsana New" pitchFamily="18" charset="-34"/>
              </a:rPr>
              <a:t>В носу есть маленькие волоски, которые выполняют роль охранников, задерживая пыль  и микробы.</a:t>
            </a:r>
          </a:p>
        </p:txBody>
      </p:sp>
    </p:spTree>
    <p:extLst>
      <p:ext uri="{BB962C8B-B14F-4D97-AF65-F5344CB8AC3E}">
        <p14:creationId xmlns:p14="http://schemas.microsoft.com/office/powerpoint/2010/main" val="379026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Функции носика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53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808618"/>
          </a:xfrm>
        </p:spPr>
        <p:txBody>
          <a:bodyPr>
            <a:normAutofit fontScale="90000"/>
          </a:bodyPr>
          <a:lstStyle/>
          <a:p>
            <a:r>
              <a:rPr lang="ru-RU"/>
              <a:t>Самомассаж</a:t>
            </a:r>
            <a:br>
              <a:rPr lang="ru-RU"/>
            </a:br>
            <a:r>
              <a:rPr lang="ru-RU"/>
              <a:t>«Поиграем с носиком»</a:t>
            </a:r>
            <a:br>
              <a:rPr lang="ru-RU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700808"/>
            <a:ext cx="5482952" cy="4785401"/>
          </a:xfrm>
        </p:spPr>
        <p:txBody>
          <a:bodyPr>
            <a:noAutofit/>
          </a:bodyPr>
          <a:lstStyle/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Раз, два, три, четыре, пять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Вышел носик погулять. 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Вот он - носик баловник,                   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Он шалить у нас привык.                   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Надо носик нам погреть,                   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Его немного потереть.                       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Нагулялся носик мой,                       </a:t>
            </a:r>
          </a:p>
          <a:p>
            <a:pPr marL="0" lvl="0" indent="0" defTabSz="449263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</a:pPr>
            <a:r>
              <a:rPr lang="ru-RU" altLang="ru-RU" sz="2300">
                <a:solidFill>
                  <a:srgbClr val="000000"/>
                </a:solidFill>
                <a:latin typeface="Arial"/>
                <a:cs typeface="Arial Unicode MS"/>
              </a:rPr>
              <a:t>Возвращается домой.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230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b="9861"/>
          <a:stretch/>
        </p:blipFill>
        <p:spPr bwMode="auto">
          <a:xfrm>
            <a:off x="4305542" y="1275160"/>
            <a:ext cx="4852770" cy="56166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S10240617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TS102406170</Template>
  <Application>Microsoft Office PowerPoint</Application>
  <PresentationFormat>Экран (4:3)</PresentationFormat>
  <Slides>24</Slides>
  <Notes>1</Notes>
  <HiddenSlides>0</HiddenSlide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TS102406170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Функции носика</vt:lpstr>
      <vt:lpstr>Самомассаж «Поиграем с носиком» </vt:lpstr>
      <vt:lpstr>Значение носа для речи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Носики всякие нужны, носики разные важны</dc:title>
  <dc:creator>Агапова Галина Александровна</dc:creator>
  <cp:revision>21</cp:revision>
  <cp:lastPrinted>2013-04-03T13:02:00Z</cp:lastPrinted>
  <dcterms:created xsi:type="dcterms:W3CDTF">2012-12-10T06:00:06Z</dcterms:created>
  <dcterms:modified xsi:type="dcterms:W3CDTF">2021-11-24T20:17:30Z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TC024061709991</vt:lpwstr>
  </property>
</Properties>
</file>