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296" r:id="rId3"/>
    <p:sldId id="293" r:id="rId4"/>
    <p:sldId id="271" r:id="rId5"/>
    <p:sldId id="284" r:id="rId6"/>
    <p:sldId id="292" r:id="rId7"/>
    <p:sldId id="272" r:id="rId8"/>
    <p:sldId id="294" r:id="rId9"/>
    <p:sldId id="274" r:id="rId10"/>
    <p:sldId id="279" r:id="rId11"/>
    <p:sldId id="276" r:id="rId12"/>
    <p:sldId id="306" r:id="rId13"/>
    <p:sldId id="303" r:id="rId14"/>
    <p:sldId id="280" r:id="rId15"/>
    <p:sldId id="307" r:id="rId16"/>
    <p:sldId id="281" r:id="rId17"/>
    <p:sldId id="301" r:id="rId18"/>
    <p:sldId id="319" r:id="rId19"/>
    <p:sldId id="308" r:id="rId20"/>
    <p:sldId id="300" r:id="rId21"/>
    <p:sldId id="305" r:id="rId22"/>
    <p:sldId id="312" r:id="rId23"/>
    <p:sldId id="311" r:id="rId24"/>
    <p:sldId id="310" r:id="rId25"/>
    <p:sldId id="320" r:id="rId26"/>
    <p:sldId id="326" r:id="rId27"/>
    <p:sldId id="314" r:id="rId28"/>
    <p:sldId id="29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75DBFF"/>
    <a:srgbClr val="43CEFF"/>
    <a:srgbClr val="1DC4FF"/>
    <a:srgbClr val="0080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F9B7BD-B612-4550-82CC-CBA73B0CEFDF}" v="70" dt="2021-11-24T20:12:14.475"/>
    <p1510:client id="{F89D298B-8BC6-4454-8CB1-EA3A2F0256E5}" v="19" dt="2021-11-25T21:57:30.6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8DFEA-7A5F-4865-B73B-3CC0B52A5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mdou24balahna.edusite.ru/images/p189_mal-chikspalkoy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hyperlink" Target="http://mdou24balahna.edusite.ru/images/p189_mal-chikspalkoy.jpg" TargetMode="External"/><Relationship Id="rId7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72;&#1084;&#1072;\&#1076;&#1077;&#1090;&#1089;&#1082;&#1080;&#1077;%20&#1087;&#1077;&#1089;&#1085;&#1080;\&#1085;&#1086;&#1074;&#1099;&#1077;%20&#1076;&#1077;&#1090;&#1089;&#1082;&#1080;&#1077;%20&#1087;&#1077;&#1089;&#1085;&#1080;\&#1053;&#1086;&#1074;&#1099;&#1077;%20&#1076;&#1077;&#1090;&#1089;&#1082;&#1080;&#1077;%20&#1087;&#1077;&#1089;&#1085;&#1080;%201\&#1050;&#1086;&#1075;&#1076;&#1072;%20&#1087;&#1086;&#1102;&#1090;%20&#1089;&#1074;&#1077;&#1090;&#1086;&#1092;&#1086;&#1088;&#1099;.mp3" TargetMode="External"/><Relationship Id="rId6" Type="http://schemas.openxmlformats.org/officeDocument/2006/relationships/slide" Target="slide4.xml"/><Relationship Id="rId5" Type="http://schemas.openxmlformats.org/officeDocument/2006/relationships/image" Target="../media/image4.gif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mdou24balahna.edusite.ru/images/p189_mal-chikspalkoy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FFB26EE2-CBA2-4E8C-81F5-71176C2FD3B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96652" y="237548"/>
            <a:ext cx="8278812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Управление делами Президента Российской Федерации</a:t>
            </a:r>
          </a:p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Федеральное государственное бюджетное</a:t>
            </a:r>
            <a:endParaRPr lang="ru-RU" sz="18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дошкольное образовательное учреждение</a:t>
            </a:r>
          </a:p>
          <a:p>
            <a:r>
              <a:rPr lang="ru-RU" altLang="ru-RU" sz="1800" dirty="0">
                <a:solidFill>
                  <a:srgbClr val="000000"/>
                </a:solidFill>
                <a:latin typeface="Times New Roman"/>
                <a:cs typeface="Times New Roman"/>
              </a:rPr>
              <a:t> «Центр развития ребенка – детский сад № 2»</a:t>
            </a:r>
            <a:br>
              <a:rPr lang="ru-RU" altLang="ru-RU" sz="2400" dirty="0">
                <a:solidFill>
                  <a:srgbClr val="000000"/>
                </a:solidFill>
                <a:latin typeface="Times New Roman"/>
                <a:cs typeface="Times New Roman"/>
              </a:rPr>
            </a:br>
            <a:endParaRPr lang="ru-RU" altLang="ru-RU" sz="24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9F331AA9-4EF1-449E-BBDC-328DB2A8D41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50601" y="2072790"/>
            <a:ext cx="8157782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Презентация НОД </a:t>
            </a:r>
            <a:endParaRPr lang="ru-RU">
              <a:latin typeface="Times New Roman"/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по </a:t>
            </a:r>
            <a:r>
              <a:rPr lang="ru-RU" sz="2000" dirty="0">
                <a:latin typeface="Times New Roman"/>
                <a:cs typeface="Calibri"/>
              </a:rPr>
              <a:t>ПДД</a:t>
            </a:r>
            <a:r>
              <a:rPr lang="ru-RU" sz="2000" dirty="0">
                <a:latin typeface="Times New Roman"/>
                <a:ea typeface="+mn-lt"/>
                <a:cs typeface="+mn-lt"/>
              </a:rPr>
              <a:t> </a:t>
            </a:r>
            <a:endParaRPr lang="ru-RU">
              <a:latin typeface="Times New Roman"/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latin typeface="Times New Roman"/>
                <a:ea typeface="+mn-lt"/>
                <a:cs typeface="+mn-lt"/>
              </a:rPr>
              <a:t>в подготовительной группе </a:t>
            </a:r>
            <a:endParaRPr lang="ru-RU">
              <a:latin typeface="Times New Roman"/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latin typeface="Times New Roman"/>
                <a:ea typeface="+mn-lt"/>
                <a:cs typeface="+mn-lt"/>
              </a:rPr>
              <a:t>на тему: </a:t>
            </a:r>
            <a:endParaRPr lang="ru-RU">
              <a:latin typeface="Times New Roman"/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latin typeface="Times New Roman"/>
                <a:ea typeface="+mn-lt"/>
                <a:cs typeface="+mn-lt"/>
              </a:rPr>
              <a:t>«Безопасное поведение на дорогах»</a:t>
            </a:r>
            <a:endParaRPr lang="ru-RU">
              <a:latin typeface="Times New Roman"/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 algn="r"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 </a:t>
            </a:r>
            <a:r>
              <a:rPr lang="ru-RU" altLang="ru-RU" sz="1800" dirty="0">
                <a:latin typeface="Times New Roman"/>
                <a:cs typeface="Times New Roman"/>
              </a:rPr>
              <a:t>Воспитатель:</a:t>
            </a:r>
          </a:p>
          <a:p>
            <a:pPr algn="r"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       </a:t>
            </a:r>
            <a:r>
              <a:rPr lang="ru-RU" altLang="ru-RU" sz="1800" dirty="0" err="1">
                <a:latin typeface="Times New Roman"/>
                <a:cs typeface="Times New Roman"/>
              </a:rPr>
              <a:t>Тарабановская</a:t>
            </a:r>
            <a:r>
              <a:rPr lang="ru-RU" altLang="ru-RU" sz="1800" dirty="0">
                <a:latin typeface="Times New Roman"/>
                <a:cs typeface="Times New Roman"/>
              </a:rPr>
              <a:t> 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 algn="r">
              <a:lnSpc>
                <a:spcPct val="80000"/>
              </a:lnSpc>
            </a:pPr>
            <a:r>
              <a:rPr lang="ru-RU" altLang="ru-RU" sz="1800" dirty="0">
                <a:latin typeface="Times New Roman"/>
                <a:cs typeface="Times New Roman"/>
              </a:rPr>
              <a:t>Кристина Игоревна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18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1800" dirty="0">
              <a:latin typeface="Times New Roman"/>
              <a:cs typeface="Times New Roman"/>
            </a:endParaRPr>
          </a:p>
          <a:p>
            <a:pPr>
              <a:lnSpc>
                <a:spcPct val="80000"/>
              </a:lnSpc>
            </a:pPr>
            <a:r>
              <a:rPr lang="ru-RU" altLang="ru-RU" sz="1800" dirty="0">
                <a:latin typeface="Times New Roman"/>
                <a:cs typeface="Times New Roman"/>
              </a:rPr>
              <a:t>Москва 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2019 г</a:t>
            </a:r>
            <a:endParaRPr lang="ru-RU" altLang="ru-RU" sz="200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5452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000100" y="571480"/>
            <a:ext cx="5429256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Знаки мы дорожные.		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Запомнить всем положено,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из нас что говорит;	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направо поворот,	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здесь совсем наоборот.	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 машины не спешили,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Шёл спокойно пешеход, 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Помогать мы Вам решили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дежурим круглый год. 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Будьте очень осторожны, 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Уважайте каждый знак, 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Ведь без знаков на дороге 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Вам не обойтись никак!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571604" y="-285776"/>
            <a:ext cx="5786479" cy="1314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Дорожные знаки</a:t>
            </a:r>
          </a:p>
        </p:txBody>
      </p:sp>
      <p:pic>
        <p:nvPicPr>
          <p:cNvPr id="7" name="Picture 11" descr="Untitled-1 copy"/>
          <p:cNvPicPr>
            <a:picLocks noChangeAspect="1" noChangeArrowheads="1"/>
          </p:cNvPicPr>
          <p:nvPr/>
        </p:nvPicPr>
        <p:blipFill>
          <a:blip r:embed="rId2">
            <a:lum contrast="60000"/>
          </a:blip>
          <a:srcRect l="8036" t="9960" r="28987"/>
          <a:stretch>
            <a:fillRect/>
          </a:stretch>
        </p:blipFill>
        <p:spPr bwMode="auto">
          <a:xfrm>
            <a:off x="6858016" y="2428868"/>
            <a:ext cx="1712593" cy="183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5" descr="http://mdou24balahna.edusite.ru/images/znak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572008"/>
            <a:ext cx="2000264" cy="2000264"/>
          </a:xfrm>
          <a:prstGeom prst="rect">
            <a:avLst/>
          </a:prstGeom>
          <a:noFill/>
        </p:spPr>
      </p:pic>
      <p:pic>
        <p:nvPicPr>
          <p:cNvPr id="14" name="Рисунок 2" descr="http://mdou24balahna.edusite.ru/images/znak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500042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24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4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74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7" descr="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lum contrast="42000"/>
          </a:blip>
          <a:srcRect l="77509" t="16474" r="1264" b="26573"/>
          <a:stretch>
            <a:fillRect/>
          </a:stretch>
        </p:blipFill>
        <p:spPr>
          <a:xfrm>
            <a:off x="7572375" y="1000125"/>
            <a:ext cx="1571625" cy="1428750"/>
          </a:xfrm>
          <a:prstGeom prst="triangle">
            <a:avLst/>
          </a:prstGeom>
        </p:spPr>
      </p:pic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14313"/>
            <a:ext cx="8243888" cy="131445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Дорожные знаки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928794" y="928670"/>
            <a:ext cx="6286500" cy="4429125"/>
          </a:xfrm>
        </p:spPr>
        <p:txBody>
          <a:bodyPr>
            <a:normAutofit fontScale="92500"/>
          </a:bodyPr>
          <a:lstStyle/>
          <a:p>
            <a:pPr marL="0" lvl="1" indent="0" eaLnBrk="1" hangingPunct="1">
              <a:lnSpc>
                <a:spcPct val="80000"/>
              </a:lnSpc>
              <a:buFontTx/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Знаки все мы знать должны,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Чтобы, выехав на рынок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Не остались дружно мы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И без ног, и без ботинок.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3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800" b="1" dirty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красном треугольнике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Знаки осторожные,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sz="3800" b="1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предупреждают</a:t>
            </a:r>
            <a:r>
              <a:rPr lang="ru-RU" sz="3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К вниманью призывают</a:t>
            </a:r>
            <a:r>
              <a:rPr lang="ru-RU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18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pic>
        <p:nvPicPr>
          <p:cNvPr id="11" name="Picture 17" descr="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lum contrast="42000"/>
          </a:blip>
          <a:srcRect l="29036" t="15661" r="48703" b="30803"/>
          <a:stretch>
            <a:fillRect/>
          </a:stretch>
        </p:blipFill>
        <p:spPr>
          <a:xfrm rot="371603">
            <a:off x="7415213" y="3381375"/>
            <a:ext cx="1728787" cy="1408113"/>
          </a:xfrm>
          <a:prstGeom prst="triangle">
            <a:avLst/>
          </a:prstGeom>
        </p:spPr>
      </p:pic>
      <p:pic>
        <p:nvPicPr>
          <p:cNvPr id="10" name="Рисунок 2" descr="http://mdou24balahna.edusite.ru/images/znak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5143488"/>
            <a:ext cx="1714512" cy="1714512"/>
          </a:xfrm>
          <a:prstGeom prst="rect">
            <a:avLst/>
          </a:prstGeom>
          <a:noFill/>
        </p:spPr>
      </p:pic>
      <p:pic>
        <p:nvPicPr>
          <p:cNvPr id="16" name="Рисунок 5" descr="http://mdou24balahna.edusite.ru/images/znak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6" y="2857496"/>
            <a:ext cx="1643074" cy="1643074"/>
          </a:xfrm>
          <a:prstGeom prst="rect">
            <a:avLst/>
          </a:prstGeom>
          <a:noFill/>
        </p:spPr>
      </p:pic>
      <p:pic>
        <p:nvPicPr>
          <p:cNvPr id="17" name="Рисунок 6" descr="http://mdou24balahna.edusite.ru/images/znak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857232"/>
            <a:ext cx="1500198" cy="1500198"/>
          </a:xfrm>
          <a:prstGeom prst="rect">
            <a:avLst/>
          </a:prstGeom>
          <a:noFill/>
        </p:spPr>
      </p:pic>
      <p:pic>
        <p:nvPicPr>
          <p:cNvPr id="19" name="Рисунок 4" descr="http://mdou24balahna.edusite.ru/images/znak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5072050"/>
            <a:ext cx="1785950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2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2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920"/>
                            </p:stCondLst>
                            <p:childTnLst>
                              <p:par>
                                <p:cTn id="6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2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920"/>
                            </p:stCondLst>
                            <p:childTnLst>
                              <p:par>
                                <p:cTn id="7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920"/>
                            </p:stCondLst>
                            <p:childTnLst>
                              <p:par>
                                <p:cTn id="7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 l="5896" t="52365" r="54010" b="13851"/>
          <a:stretch>
            <a:fillRect/>
          </a:stretch>
        </p:blipFill>
        <p:spPr bwMode="auto">
          <a:xfrm>
            <a:off x="928662" y="0"/>
            <a:ext cx="7165231" cy="4214842"/>
          </a:xfrm>
          <a:prstGeom prst="rect">
            <a:avLst/>
          </a:prstGeom>
          <a:noFill/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43108" y="4214818"/>
            <a:ext cx="528641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 проехать, ни пройти,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Знак дорожный на пути!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Отдаёт приказы строго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Это место – обойти!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Хочешь прямо? Что ты, что ты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Здесь</a:t>
            </a:r>
            <a:endParaRPr kumimoji="0" lang="ru-RU" sz="26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357554" y="6143644"/>
            <a:ext cx="5000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дорожные работы.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/>
          <a:srcRect l="4688" t="55685" r="53125" b="9512"/>
          <a:stretch>
            <a:fillRect/>
          </a:stretch>
        </p:blipFill>
        <p:spPr bwMode="auto">
          <a:xfrm>
            <a:off x="1142976" y="0"/>
            <a:ext cx="6715172" cy="3866288"/>
          </a:xfrm>
          <a:prstGeom prst="rect">
            <a:avLst/>
          </a:prstGeom>
          <a:noFill/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857356" y="3534013"/>
            <a:ext cx="471490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1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белом треугольнике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 окаёмкой красной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Человечкам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–школьникам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Очень безопасно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Этот знак дорожный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Знают все на свете: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Будьте осторожны,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дороге…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929190" y="6211669"/>
            <a:ext cx="1714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</a:t>
            </a:r>
            <a:endParaRPr kumimoji="0" lang="ru-RU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2" descr="human17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428736"/>
            <a:ext cx="1366928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282" y="0"/>
            <a:ext cx="8243888" cy="131445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Дорожные знаки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71670" y="1000108"/>
            <a:ext cx="5715040" cy="4429137"/>
          </a:xfrm>
        </p:spPr>
        <p:txBody>
          <a:bodyPr>
            <a:normAutofit/>
          </a:bodyPr>
          <a:lstStyle/>
          <a:p>
            <a:pPr marL="182563" lvl="1" indent="-3175" eaLnBrk="1" hangingPunct="1">
              <a:lnSpc>
                <a:spcPct val="80000"/>
              </a:lnSpc>
              <a:buFontTx/>
              <a:buNone/>
            </a:pPr>
            <a:r>
              <a:rPr lang="ru-RU" sz="1800" b="1" dirty="0">
                <a:solidFill>
                  <a:srgbClr val="008000"/>
                </a:solidFill>
                <a:latin typeface="Comic Sans MS" pitchFamily="66" charset="0"/>
              </a:rPr>
              <a:t> </a:t>
            </a:r>
            <a:endParaRPr lang="ru-RU" sz="1800" b="1" dirty="0">
              <a:solidFill>
                <a:srgbClr val="FF0066"/>
              </a:solidFill>
              <a:latin typeface="Comic Sans MS" pitchFamily="66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Запрещают знаки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Разное движение: обгоны, поворот-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 в</a:t>
            </a:r>
            <a:r>
              <a:rPr lang="ru-RU" sz="4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красные кружочки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Обводит их народ</a:t>
            </a:r>
            <a:r>
              <a:rPr lang="ru-RU" sz="4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1800" b="1" dirty="0">
                <a:solidFill>
                  <a:srgbClr val="FF0066"/>
                </a:solidFill>
                <a:latin typeface="Comic Sans MS" pitchFamily="66" charset="0"/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18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pic>
        <p:nvPicPr>
          <p:cNvPr id="9" name="Picture 18" descr="8"/>
          <p:cNvPicPr>
            <a:picLocks noChangeAspect="1" noChangeArrowheads="1"/>
          </p:cNvPicPr>
          <p:nvPr/>
        </p:nvPicPr>
        <p:blipFill>
          <a:blip r:embed="rId2">
            <a:lum contrast="66000"/>
          </a:blip>
          <a:srcRect l="28986" t="18466" r="52777" b="34833"/>
          <a:stretch>
            <a:fillRect/>
          </a:stretch>
        </p:blipFill>
        <p:spPr>
          <a:xfrm>
            <a:off x="5000628" y="4643446"/>
            <a:ext cx="1928826" cy="1919896"/>
          </a:xfrm>
          <a:prstGeom prst="flowChartConnector">
            <a:avLst/>
          </a:prstGeom>
        </p:spPr>
      </p:pic>
      <p:pic>
        <p:nvPicPr>
          <p:cNvPr id="11" name="Picture 18" descr="8"/>
          <p:cNvPicPr>
            <a:picLocks noChangeAspect="1" noChangeArrowheads="1"/>
          </p:cNvPicPr>
          <p:nvPr/>
        </p:nvPicPr>
        <p:blipFill>
          <a:blip r:embed="rId2">
            <a:lum contrast="66000"/>
          </a:blip>
          <a:srcRect l="5410" t="18789" r="77565" b="37880"/>
          <a:stretch>
            <a:fillRect/>
          </a:stretch>
        </p:blipFill>
        <p:spPr>
          <a:xfrm>
            <a:off x="210710" y="3571876"/>
            <a:ext cx="1950258" cy="1857388"/>
          </a:xfrm>
          <a:prstGeom prst="ellipse">
            <a:avLst/>
          </a:prstGeom>
        </p:spPr>
      </p:pic>
      <p:pic>
        <p:nvPicPr>
          <p:cNvPr id="8" name="Рисунок 10" descr="http://mdou24balahna.edusite.ru/images/znak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4572008"/>
            <a:ext cx="2000264" cy="2000264"/>
          </a:xfrm>
          <a:prstGeom prst="rect">
            <a:avLst/>
          </a:prstGeom>
          <a:noFill/>
        </p:spPr>
      </p:pic>
      <p:pic>
        <p:nvPicPr>
          <p:cNvPr id="12" name="Рисунок 12" descr="http://mdou24balahna.edusite.ru/images/znak1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3500438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 l="5896" t="15202" r="54010" b="52703"/>
          <a:stretch>
            <a:fillRect/>
          </a:stretch>
        </p:blipFill>
        <p:spPr bwMode="auto">
          <a:xfrm>
            <a:off x="642910" y="0"/>
            <a:ext cx="7715304" cy="4683174"/>
          </a:xfrm>
          <a:prstGeom prst="rect">
            <a:avLst/>
          </a:prstGeom>
          <a:noFill/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4282" y="4714884"/>
            <a:ext cx="471490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ты поставил ногу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проезжую дорогу,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Обрати вниманье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друг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Знак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дорожный- красный круг,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Человек идущий в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чёрном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43374" y="4714884"/>
            <a:ext cx="45006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Красной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чёрточкой зачёркнут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дорога вроде, но..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Здесь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ходить запрещено!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929190" y="5903893"/>
            <a:ext cx="421481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Пешеходу проход запрещён.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Добро пожаловать на сайт!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643050"/>
            <a:ext cx="1214446" cy="2283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96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282" y="-285776"/>
            <a:ext cx="8243888" cy="131445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Дорожные знаки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928794" y="857232"/>
            <a:ext cx="5357850" cy="4429156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А ещё есть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знаки-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добрые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друзья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Укажут направления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вашего движения,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Где поесть, заправиться, поспать,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 как в деревню к бабушке попасть.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18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pic>
        <p:nvPicPr>
          <p:cNvPr id="9" name="Picture 11" descr="Untitled-1 copy"/>
          <p:cNvPicPr>
            <a:picLocks noChangeAspect="1" noChangeArrowheads="1"/>
          </p:cNvPicPr>
          <p:nvPr/>
        </p:nvPicPr>
        <p:blipFill>
          <a:blip r:embed="rId2">
            <a:lum contrast="60000"/>
          </a:blip>
          <a:srcRect l="8036" t="9960" r="28987"/>
          <a:stretch>
            <a:fillRect/>
          </a:stretch>
        </p:blipFill>
        <p:spPr bwMode="auto">
          <a:xfrm>
            <a:off x="7215206" y="714356"/>
            <a:ext cx="1712593" cy="183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2" descr="Untitled-1 copy"/>
          <p:cNvPicPr>
            <a:picLocks noChangeAspect="1" noChangeArrowheads="1"/>
          </p:cNvPicPr>
          <p:nvPr/>
        </p:nvPicPr>
        <p:blipFill>
          <a:blip r:embed="rId3">
            <a:lum contrast="60000"/>
          </a:blip>
          <a:srcRect l="25957" t="-827" r="55324" b="26344"/>
          <a:stretch>
            <a:fillRect/>
          </a:stretch>
        </p:blipFill>
        <p:spPr bwMode="auto">
          <a:xfrm>
            <a:off x="0" y="3786190"/>
            <a:ext cx="1714480" cy="205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2" descr="Untitled-1 copy"/>
          <p:cNvPicPr>
            <a:picLocks noChangeAspect="1" noChangeArrowheads="1"/>
          </p:cNvPicPr>
          <p:nvPr/>
        </p:nvPicPr>
        <p:blipFill>
          <a:blip r:embed="rId3">
            <a:lum contrast="60000"/>
          </a:blip>
          <a:srcRect l="54285" r="28868" b="25517"/>
          <a:stretch>
            <a:fillRect/>
          </a:stretch>
        </p:blipFill>
        <p:spPr bwMode="auto">
          <a:xfrm>
            <a:off x="214282" y="928670"/>
            <a:ext cx="150019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2" descr="Untitled-1 copy"/>
          <p:cNvPicPr>
            <a:picLocks noChangeAspect="1" noChangeArrowheads="1"/>
          </p:cNvPicPr>
          <p:nvPr/>
        </p:nvPicPr>
        <p:blipFill>
          <a:blip r:embed="rId3">
            <a:lum contrast="60000"/>
          </a:blip>
          <a:srcRect r="81281" b="25517"/>
          <a:stretch>
            <a:fillRect/>
          </a:stretch>
        </p:blipFill>
        <p:spPr bwMode="auto">
          <a:xfrm>
            <a:off x="7143768" y="3143248"/>
            <a:ext cx="1714512" cy="2057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2" descr="Untitled-1 copy"/>
          <p:cNvPicPr>
            <a:picLocks noChangeAspect="1" noChangeArrowheads="1"/>
          </p:cNvPicPr>
          <p:nvPr/>
        </p:nvPicPr>
        <p:blipFill>
          <a:blip r:embed="rId3">
            <a:lum contrast="60000"/>
          </a:blip>
          <a:srcRect l="80491" t="6207" r="790" b="25517"/>
          <a:stretch>
            <a:fillRect/>
          </a:stretch>
        </p:blipFill>
        <p:spPr bwMode="auto">
          <a:xfrm>
            <a:off x="3643306" y="5129201"/>
            <a:ext cx="1571636" cy="172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/>
          <a:srcRect l="51402" t="15246" r="10545" b="52029"/>
          <a:stretch>
            <a:fillRect/>
          </a:stretch>
        </p:blipFill>
        <p:spPr bwMode="auto">
          <a:xfrm>
            <a:off x="1000100" y="0"/>
            <a:ext cx="7044978" cy="4357694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643174" y="4057233"/>
            <a:ext cx="471490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1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полоскам чёрно-белым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Пешеход шагает смело…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Кто из Вас,</a:t>
            </a:r>
            <a:r>
              <a:rPr kumimoji="0" lang="ru-RU" sz="26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ребята, знает,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baseline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Знак о чём предупреждает? Дай машине тихий ход!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6211669"/>
            <a:ext cx="46353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Пешеходный переход.</a:t>
            </a:r>
          </a:p>
        </p:txBody>
      </p:sp>
      <p:pic>
        <p:nvPicPr>
          <p:cNvPr id="8" name="Picture 10" descr="j028364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085710"/>
            <a:ext cx="1928826" cy="2200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5D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перейти проезжую часть, нужно быть очень внимательным, держать взрослого за руку. </a:t>
            </a:r>
            <a:br>
              <a:rPr lang="ru-RU" sz="2000" b="1" dirty="0">
                <a:solidFill>
                  <a:srgbClr val="0000FF"/>
                </a:solidFill>
              </a:rPr>
            </a:b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459" y="1268760"/>
            <a:ext cx="4214798" cy="1972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69389" y="1248449"/>
            <a:ext cx="4460960" cy="199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19" y="4722204"/>
            <a:ext cx="3816425" cy="194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57200" y="3241644"/>
            <a:ext cx="32403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Дорогу так перехожу: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Сначала влево погляжу,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если нет машины,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Иду до середины.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3246485"/>
            <a:ext cx="3600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Потом смотрю внимательно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Направо обязательно,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если нет движения,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Шагаю без сомнения.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20368" y="4722204"/>
            <a:ext cx="4044794" cy="194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70004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3889"/>
          <a:stretch>
            <a:fillRect/>
          </a:stretch>
        </p:blipFill>
        <p:spPr bwMode="auto">
          <a:xfrm>
            <a:off x="428596" y="0"/>
            <a:ext cx="8286808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528834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Переход по пешеходному переходу не гарантирует полную безопасность. Вы должны не только видеть, но и слышать дорогу.</a:t>
            </a:r>
            <a:endParaRPr lang="ru-RU" sz="3200" b="1" baseline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J0076194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1500174"/>
            <a:ext cx="1143008" cy="182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899" t="3279" r="638" b="-16691"/>
          <a:stretch>
            <a:fillRect/>
          </a:stretch>
        </p:blipFill>
        <p:spPr bwMode="auto">
          <a:xfrm>
            <a:off x="1071538" y="928670"/>
            <a:ext cx="7000924" cy="6500858"/>
          </a:xfrm>
          <a:prstGeom prst="flowChartConnector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" name="Рисунок 2" descr="http://mdou24balahna.edusite.ru/img/p189_mal-chikspalkoy.jpg">
            <a:hlinkClick r:id="rId3"/>
          </p:cNvPr>
          <p:cNvPicPr/>
          <p:nvPr/>
        </p:nvPicPr>
        <p:blipFill>
          <a:blip r:embed="rId4"/>
          <a:srcRect l="-6820" t="-3947" r="-10665"/>
          <a:stretch>
            <a:fillRect/>
          </a:stretch>
        </p:blipFill>
        <p:spPr bwMode="auto">
          <a:xfrm>
            <a:off x="2000232" y="1714488"/>
            <a:ext cx="5214974" cy="5143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 l="5444" t="15733" r="53687" b="48304"/>
          <a:stretch>
            <a:fillRect/>
          </a:stretch>
        </p:blipFill>
        <p:spPr bwMode="auto">
          <a:xfrm>
            <a:off x="1000100" y="0"/>
            <a:ext cx="7594713" cy="4500570"/>
          </a:xfrm>
          <a:prstGeom prst="rect">
            <a:avLst/>
          </a:prstGeom>
          <a:noFill/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357686" y="4357694"/>
            <a:ext cx="507209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1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6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Ездим там, где этот знак: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baseline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Круг окрашен в синий цвет,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 в кругу- велосипед.</a:t>
            </a:r>
            <a:endParaRPr lang="ru-RU" sz="2600" b="1" baseline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5929330"/>
            <a:ext cx="4573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Велосипедная до</a:t>
            </a:r>
            <a:r>
              <a:rPr lang="ru-RU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572008"/>
            <a:ext cx="4572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кого велосипед-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Говорят: «Проблемы нет,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Сел, педалями крути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Где захочешь- там кати!»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Всё не просто, всё не так</a:t>
            </a: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38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52417" t="57234" r="5987" b="8005"/>
          <a:stretch>
            <a:fillRect/>
          </a:stretch>
        </p:blipFill>
        <p:spPr bwMode="auto">
          <a:xfrm>
            <a:off x="714348" y="0"/>
            <a:ext cx="7971706" cy="4572008"/>
          </a:xfrm>
          <a:prstGeom prst="rect">
            <a:avLst/>
          </a:prstGeom>
          <a:noFill/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282" y="4500570"/>
            <a:ext cx="4500562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ты собрался с папой 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зоопарк или в кино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Подружиться</a:t>
            </a:r>
            <a:r>
              <a:rPr kumimoji="0" lang="ru-RU" sz="26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с этим знаком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baseline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Вам</a:t>
            </a: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придётся всё равно,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Без</a:t>
            </a:r>
            <a:r>
              <a:rPr kumimoji="0" lang="ru-RU" sz="2600" b="1" i="0" u="none" strike="noStrike" cap="none" normalizeH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него не попадёте</a:t>
            </a:r>
            <a:endParaRPr kumimoji="0" lang="ru-RU" sz="26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43438" y="4572008"/>
            <a:ext cx="471487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 в автобус, ни в трамвай!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Значит, вы пешком пойдёте…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Знак дорожный угадай!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643438" y="5786454"/>
            <a:ext cx="428628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Остановка общественного транспорта</a:t>
            </a:r>
            <a:endParaRPr kumimoji="0" lang="ru-RU" sz="2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471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6"/>
            <a:ext cx="9146168" cy="685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888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5403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rcRect l="3574" t="6183" r="3365" b="2473"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11755" y="6195448"/>
            <a:ext cx="89581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alibri" pitchFamily="34" charset="0"/>
              </a:rPr>
              <a:t>Какие пешеходы на картинке ведут себя правильно на дороге, а какие нет? Распредели по номерам и объясни почему.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-99876" y="2892292"/>
            <a:ext cx="2415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00FF"/>
                </a:solidFill>
                <a:latin typeface="Calibri" pitchFamily="34" charset="0"/>
              </a:rPr>
              <a:t>Правильно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27263" y="2850333"/>
            <a:ext cx="300211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Calibri" pitchFamily="34" charset="0"/>
              </a:rPr>
              <a:t>Не правильно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40334" y="3699987"/>
            <a:ext cx="91833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252735" y="3910013"/>
            <a:ext cx="91833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178948" y="4837063"/>
            <a:ext cx="91833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234751" y="4837063"/>
            <a:ext cx="91833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238605" y="3872825"/>
            <a:ext cx="918330" cy="8340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221962" y="3853889"/>
            <a:ext cx="91833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5457" y="4821793"/>
            <a:ext cx="91833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3121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7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05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8" y="4199"/>
            <a:ext cx="9141391" cy="685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382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dou24balahna.edusite.ru/img/p189_mal-chikspalkoy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285991"/>
            <a:ext cx="3571868" cy="457200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4" descr="03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365104"/>
            <a:ext cx="1195899" cy="2376264"/>
          </a:xfrm>
          <a:prstGeom prst="rect">
            <a:avLst/>
          </a:prstGeom>
          <a:noFill/>
        </p:spPr>
      </p:pic>
      <p:sp>
        <p:nvSpPr>
          <p:cNvPr id="5" name="Выноска-облако 4">
            <a:hlinkClick r:id="rId6" action="ppaction://hlinksldjump"/>
          </p:cNvPr>
          <p:cNvSpPr/>
          <p:nvPr/>
        </p:nvSpPr>
        <p:spPr>
          <a:xfrm rot="20756951">
            <a:off x="3189096" y="422524"/>
            <a:ext cx="6029498" cy="4065954"/>
          </a:xfrm>
          <a:prstGeom prst="cloudCallout">
            <a:avLst>
              <a:gd name="adj1" fmla="val -65099"/>
              <a:gd name="adj2" fmla="val 3611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Безопасность жизни –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</a:rPr>
              <a:t>главная задача взрослых и детей!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latin typeface="Gabriola" pitchFamily="82" charset="0"/>
            </a:endParaRPr>
          </a:p>
        </p:txBody>
      </p:sp>
      <p:sp>
        <p:nvSpPr>
          <p:cNvPr id="8" name="Стрелка вправо с вырезом 7">
            <a:hlinkClick r:id="rId7" action="ppaction://hlinksldjump"/>
          </p:cNvPr>
          <p:cNvSpPr/>
          <p:nvPr/>
        </p:nvSpPr>
        <p:spPr>
          <a:xfrm>
            <a:off x="8143900" y="6357958"/>
            <a:ext cx="785818" cy="500042"/>
          </a:xfrm>
          <a:prstGeom prst="notch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Когда поют светофо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2285984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436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dou24balahna.edusite.ru/img/p189_mal-chikspalkoy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92815"/>
            <a:ext cx="2569222" cy="326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>
            <a:hlinkClick r:id="rId4" action="ppaction://hlinksldjump"/>
          </p:cNvPr>
          <p:cNvSpPr/>
          <p:nvPr/>
        </p:nvSpPr>
        <p:spPr>
          <a:xfrm rot="20756951">
            <a:off x="191412" y="344709"/>
            <a:ext cx="4873663" cy="2177424"/>
          </a:xfrm>
          <a:prstGeom prst="cloudCallout">
            <a:avLst>
              <a:gd name="adj1" fmla="val -19546"/>
              <a:gd name="adj2" fmla="val 137454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С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в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е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т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о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ф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о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р</a:t>
            </a:r>
          </a:p>
        </p:txBody>
      </p:sp>
      <p:sp>
        <p:nvSpPr>
          <p:cNvPr id="6" name="Выноска-облако 5">
            <a:hlinkClick r:id="rId5" action="ppaction://hlinksldjump"/>
          </p:cNvPr>
          <p:cNvSpPr/>
          <p:nvPr/>
        </p:nvSpPr>
        <p:spPr>
          <a:xfrm rot="21284878">
            <a:off x="2871727" y="2088748"/>
            <a:ext cx="3588091" cy="2036551"/>
          </a:xfrm>
          <a:prstGeom prst="cloudCallout">
            <a:avLst>
              <a:gd name="adj1" fmla="val -66065"/>
              <a:gd name="adj2" fmla="val 7618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>
                <a:solidFill>
                  <a:srgbClr val="0000FF"/>
                </a:solidFill>
                <a:latin typeface="Comic Sans MS" pitchFamily="66" charset="0"/>
              </a:rPr>
              <a:t>Дорожные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itchFamily="66" charset="0"/>
              </a:rPr>
              <a:t>знаки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-облако 6">
            <a:hlinkClick r:id="" action="ppaction://noaction"/>
          </p:cNvPr>
          <p:cNvSpPr/>
          <p:nvPr/>
        </p:nvSpPr>
        <p:spPr>
          <a:xfrm rot="21284878">
            <a:off x="4030262" y="3867319"/>
            <a:ext cx="5009400" cy="2509451"/>
          </a:xfrm>
          <a:prstGeom prst="cloudCallout">
            <a:avLst>
              <a:gd name="adj1" fmla="val -80597"/>
              <a:gd name="adj2" fmla="val -17895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lvl="0" algn="ctr"/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К</a:t>
            </a:r>
            <a:r>
              <a:rPr lang="ru-RU" sz="4800" b="1" dirty="0">
                <a:solidFill>
                  <a:srgbClr val="0000FF"/>
                </a:solidFill>
                <a:latin typeface="Comic Sans MS" pitchFamily="66" charset="0"/>
              </a:rPr>
              <a:t>р</a:t>
            </a:r>
            <a:r>
              <a:rPr lang="ru-RU" sz="4800" b="1" dirty="0">
                <a:solidFill>
                  <a:srgbClr val="FFFF00"/>
                </a:solidFill>
                <a:latin typeface="Comic Sans MS" pitchFamily="66" charset="0"/>
              </a:rPr>
              <a:t>о</a:t>
            </a:r>
            <a:r>
              <a:rPr lang="ru-RU" sz="4800" b="1" dirty="0">
                <a:solidFill>
                  <a:srgbClr val="008000"/>
                </a:solidFill>
                <a:latin typeface="Comic Sans MS" pitchFamily="66" charset="0"/>
              </a:rPr>
              <a:t>с</a:t>
            </a:r>
            <a:r>
              <a:rPr lang="ru-RU" sz="4800" b="1" dirty="0">
                <a:solidFill>
                  <a:srgbClr val="00B0F0"/>
                </a:solidFill>
                <a:latin typeface="Comic Sans MS" pitchFamily="66" charset="0"/>
              </a:rPr>
              <a:t>с</a:t>
            </a:r>
            <a:r>
              <a:rPr lang="ru-RU" sz="4800" b="1" dirty="0">
                <a:solidFill>
                  <a:srgbClr val="FFC000"/>
                </a:solidFill>
                <a:latin typeface="Comic Sans MS" pitchFamily="66" charset="0"/>
              </a:rPr>
              <a:t>в</a:t>
            </a:r>
            <a:r>
              <a:rPr lang="ru-RU" sz="4800" b="1" dirty="0">
                <a:solidFill>
                  <a:srgbClr val="C00000"/>
                </a:solidFill>
                <a:latin typeface="Comic Sans MS" pitchFamily="66" charset="0"/>
              </a:rPr>
              <a:t>о</a:t>
            </a:r>
            <a:r>
              <a:rPr lang="ru-RU" sz="4800" b="1" dirty="0">
                <a:solidFill>
                  <a:srgbClr val="7030A0"/>
                </a:solidFill>
                <a:latin typeface="Comic Sans MS" pitchFamily="66" charset="0"/>
              </a:rPr>
              <a:t>р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д</a:t>
            </a:r>
          </a:p>
          <a:p>
            <a:pPr algn="ctr"/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kf44ovig[1]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384170" y="-1"/>
            <a:ext cx="2759830" cy="2786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34" y="1643050"/>
            <a:ext cx="55007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Зорко смотрит постовой</a:t>
            </a:r>
            <a:b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широкой мостовой.</a:t>
            </a:r>
            <a:b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посмотрит глазом красным –</a:t>
            </a:r>
            <a:b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Остановятся все сразу. </a:t>
            </a:r>
          </a:p>
        </p:txBody>
      </p:sp>
      <p:pic>
        <p:nvPicPr>
          <p:cNvPr id="6" name="Picture 34" descr="03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633944"/>
            <a:ext cx="2175630" cy="48362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51720" y="0"/>
            <a:ext cx="474040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С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в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е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т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о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ф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о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-428652"/>
            <a:ext cx="474040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С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в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е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т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о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ф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о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р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714348" y="1214422"/>
            <a:ext cx="6357982" cy="50006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Это слово составлено из двух частей-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«свет»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«фор».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«Свет» - это всем понятно. А «фор»?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«Фор»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произошло от греческого слова «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форос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», что означает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«несущий»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или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«носитель».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 вместе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«светофор»-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значит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«носитель света».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Он и несёт свет трёх разных цветов: красного, жёлтого и зеленого.</a:t>
            </a:r>
          </a:p>
        </p:txBody>
      </p:sp>
      <p:pic>
        <p:nvPicPr>
          <p:cNvPr id="5" name="Рисунок 21" descr="http://mdou24balahna.edusite.ru/images/znak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6968" y="2214554"/>
            <a:ext cx="2827032" cy="25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714348" y="0"/>
            <a:ext cx="81439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Три друга пешехода в любое время года.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571472" y="785794"/>
            <a:ext cx="714380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Красный свет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 твой первый друг —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Деловито строгий.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Если он зажёгся вдруг —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Нет пути дороги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Жёлтый свет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 твой друг второй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Даёт совет толковый: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Стой! Внимание утрой! </a:t>
            </a:r>
            <a:endParaRPr kumimoji="0" lang="ru-RU" sz="3200" b="1" i="0" u="none" strike="noStrike" cap="none" normalizeH="0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Жди сигналов новых!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Третий друг тебе мигнул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Своим </a:t>
            </a:r>
            <a:r>
              <a:rPr kumimoji="0" lang="ru-RU" sz="3200" b="1" i="0" u="none" strike="noStrike" cap="none" normalizeH="0" baseline="0" dirty="0">
                <a:ln>
                  <a:solidFill>
                    <a:sysClr val="windowText" lastClr="000000"/>
                  </a:solidFill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зелёным светом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solidFill>
                    <a:sysClr val="windowText" lastClr="000000"/>
                  </a:solidFill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Проходи! Угрозы нет! </a:t>
            </a:r>
            <a:endParaRPr kumimoji="0" lang="ru-RU" sz="3200" b="1" i="0" u="none" strike="noStrike" cap="none" normalizeH="0" baseline="0" dirty="0">
              <a:ln>
                <a:solidFill>
                  <a:sysClr val="windowText" lastClr="000000"/>
                </a:solidFill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-214338"/>
            <a:ext cx="24224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С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в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е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т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о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ф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о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р</a:t>
            </a:r>
          </a:p>
        </p:txBody>
      </p:sp>
      <p:pic>
        <p:nvPicPr>
          <p:cNvPr id="6" name="Рисунок 5" descr="http://mdou24balahna.edusite.ru/images/svetofor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357298"/>
            <a:ext cx="214310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2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143380"/>
            <a:ext cx="4572000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ru-RU" b="1" dirty="0"/>
            </a:br>
            <a:br>
              <a:rPr lang="ru-RU" b="1" dirty="0"/>
            </a:br>
            <a:r>
              <a:rPr lang="ru-RU" sz="4000" b="1" i="1" dirty="0">
                <a:solidFill>
                  <a:srgbClr val="FFFF00"/>
                </a:solidFill>
              </a:rPr>
              <a:t>«ВНИМАНИЕ», </a:t>
            </a:r>
            <a:br>
              <a:rPr lang="ru-RU" sz="4000" b="1" dirty="0"/>
            </a:br>
            <a:r>
              <a:rPr lang="ru-RU" sz="4000" b="1" dirty="0">
                <a:solidFill>
                  <a:srgbClr val="FF0000"/>
                </a:solidFill>
              </a:rPr>
              <a:t>«СТОЙ».</a:t>
            </a:r>
            <a:br>
              <a:rPr lang="ru-RU" sz="2800" b="1" dirty="0"/>
            </a:br>
            <a:r>
              <a:rPr lang="ru-RU" sz="3200" b="1" dirty="0">
                <a:solidFill>
                  <a:srgbClr val="002060"/>
                </a:solidFill>
              </a:rPr>
              <a:t>Он говорит нам цветом.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142984"/>
            <a:ext cx="557216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язык совсем простой-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должен знать об этом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Слова </a:t>
            </a:r>
            <a:br>
              <a:rPr lang="ru-RU" sz="2800" b="1" dirty="0"/>
            </a:br>
            <a:br>
              <a:rPr lang="ru-RU" sz="2800" b="1" dirty="0"/>
            </a:br>
            <a:r>
              <a:rPr lang="ru-RU" sz="40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«ИДИ», </a:t>
            </a:r>
            <a:endParaRPr lang="ru-RU" sz="4000" i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-428652"/>
            <a:ext cx="474040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С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в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е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т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о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Gabriola" pitchFamily="82" charset="0"/>
              </a:rPr>
              <a:t>ф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о</a:t>
            </a:r>
            <a:r>
              <a:rPr lang="ru-RU" sz="11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р</a:t>
            </a:r>
          </a:p>
        </p:txBody>
      </p:sp>
      <p:pic>
        <p:nvPicPr>
          <p:cNvPr id="7" name="Picture 7" descr="tran9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571612"/>
            <a:ext cx="1785950" cy="453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с вырезом 8">
            <a:hlinkClick r:id="rId3" action="ppaction://hlinksldjump"/>
          </p:cNvPr>
          <p:cNvSpPr/>
          <p:nvPr/>
        </p:nvSpPr>
        <p:spPr>
          <a:xfrm>
            <a:off x="8143900" y="6357958"/>
            <a:ext cx="785818" cy="500042"/>
          </a:xfrm>
          <a:prstGeom prst="notch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8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/>
          <a:srcRect l="3906" t="14750" r="53618" b="6250"/>
          <a:stretch>
            <a:fillRect/>
          </a:stretch>
        </p:blipFill>
        <p:spPr bwMode="auto">
          <a:xfrm>
            <a:off x="4682" y="0"/>
            <a:ext cx="913931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 descr="Белый мрамор"/>
          <p:cNvSpPr>
            <a:spLocks noChangeArrowheads="1" noChangeShapeType="1" noTextEdit="1"/>
          </p:cNvSpPr>
          <p:nvPr/>
        </p:nvSpPr>
        <p:spPr bwMode="auto">
          <a:xfrm>
            <a:off x="1357290" y="928670"/>
            <a:ext cx="6429420" cy="21288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0"/>
            <a:r>
              <a:rPr lang="ru-RU" sz="3200" b="1" i="1" kern="10" spc="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/>
                <a:latin typeface="Arial"/>
                <a:cs typeface="Arial"/>
              </a:rPr>
              <a:t> </a:t>
            </a:r>
            <a:r>
              <a:rPr lang="ru-RU" sz="3200" b="1" i="1" kern="10" spc="0" dirty="0">
                <a:ln w="9525"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Сами не видят,</a:t>
            </a:r>
          </a:p>
          <a:p>
            <a:pPr algn="ctr" rtl="0"/>
            <a:r>
              <a:rPr lang="ru-RU" sz="3200" b="1" i="1" kern="10" spc="0" dirty="0">
                <a:ln w="9525"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а другим указывают.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57356" y="0"/>
            <a:ext cx="51371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Отгадай  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857356" y="3071810"/>
            <a:ext cx="5786479" cy="1314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Дорожные знаки</a:t>
            </a:r>
          </a:p>
        </p:txBody>
      </p:sp>
      <p:pic>
        <p:nvPicPr>
          <p:cNvPr id="7" name="Picture 11" descr="Untitled-1 copy"/>
          <p:cNvPicPr>
            <a:picLocks noChangeAspect="1" noChangeArrowheads="1"/>
          </p:cNvPicPr>
          <p:nvPr/>
        </p:nvPicPr>
        <p:blipFill>
          <a:blip r:embed="rId3">
            <a:lum contrast="60000"/>
          </a:blip>
          <a:srcRect l="8036" t="9960" r="28987"/>
          <a:stretch>
            <a:fillRect/>
          </a:stretch>
        </p:blipFill>
        <p:spPr bwMode="auto">
          <a:xfrm>
            <a:off x="714348" y="4429132"/>
            <a:ext cx="1712593" cy="183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2" descr="Untitled-1 copy"/>
          <p:cNvPicPr>
            <a:picLocks noChangeAspect="1" noChangeArrowheads="1"/>
          </p:cNvPicPr>
          <p:nvPr/>
        </p:nvPicPr>
        <p:blipFill>
          <a:blip r:embed="rId4">
            <a:lum contrast="60000"/>
          </a:blip>
          <a:srcRect l="80491" t="6207" r="790" b="25517"/>
          <a:stretch>
            <a:fillRect/>
          </a:stretch>
        </p:blipFill>
        <p:spPr bwMode="auto">
          <a:xfrm>
            <a:off x="6858016" y="4214818"/>
            <a:ext cx="188336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5" descr="http://mdou24balahna.edusite.ru/images/znak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4429132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3696</TotalTime>
  <Words>1052</Words>
  <Application>Microsoft Office PowerPoint</Application>
  <PresentationFormat>Экран (4:3)</PresentationFormat>
  <Paragraphs>634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Дорожные знаки</vt:lpstr>
      <vt:lpstr>Презентация PowerPoint</vt:lpstr>
      <vt:lpstr>Презентация PowerPoint</vt:lpstr>
      <vt:lpstr>Дорожные знаки</vt:lpstr>
      <vt:lpstr>Презентация PowerPoint</vt:lpstr>
      <vt:lpstr>Дорожные знаки</vt:lpstr>
      <vt:lpstr>Презентация PowerPoint</vt:lpstr>
      <vt:lpstr>Чтобы перейти проезжую часть, нужно быть очень внимательным, держать взрослого за руку.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сашкин</dc:creator>
  <cp:lastModifiedBy>Sadik2</cp:lastModifiedBy>
  <cp:revision>75</cp:revision>
  <dcterms:created xsi:type="dcterms:W3CDTF">2011-05-23T15:31:42Z</dcterms:created>
  <dcterms:modified xsi:type="dcterms:W3CDTF">2021-11-25T21:58:01Z</dcterms:modified>
</cp:coreProperties>
</file>