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661" r:id="rId2"/>
  </p:sldMasterIdLst>
  <p:notesMasterIdLst>
    <p:notesMasterId r:id="rId38"/>
  </p:notesMasterIdLst>
  <p:sldIdLst>
    <p:sldId id="307" r:id="rId3"/>
    <p:sldId id="306" r:id="rId4"/>
    <p:sldId id="281" r:id="rId5"/>
    <p:sldId id="257" r:id="rId6"/>
    <p:sldId id="266" r:id="rId7"/>
    <p:sldId id="258" r:id="rId8"/>
    <p:sldId id="259" r:id="rId9"/>
    <p:sldId id="260" r:id="rId10"/>
    <p:sldId id="261" r:id="rId11"/>
    <p:sldId id="262" r:id="rId12"/>
    <p:sldId id="269" r:id="rId13"/>
    <p:sldId id="268" r:id="rId14"/>
    <p:sldId id="263" r:id="rId15"/>
    <p:sldId id="270" r:id="rId16"/>
    <p:sldId id="283" r:id="rId17"/>
    <p:sldId id="284" r:id="rId18"/>
    <p:sldId id="285" r:id="rId19"/>
    <p:sldId id="271" r:id="rId20"/>
    <p:sldId id="286" r:id="rId21"/>
    <p:sldId id="287" r:id="rId22"/>
    <p:sldId id="288" r:id="rId23"/>
    <p:sldId id="305" r:id="rId24"/>
    <p:sldId id="273" r:id="rId25"/>
    <p:sldId id="274" r:id="rId26"/>
    <p:sldId id="291" r:id="rId27"/>
    <p:sldId id="294" r:id="rId28"/>
    <p:sldId id="295" r:id="rId29"/>
    <p:sldId id="303" r:id="rId30"/>
    <p:sldId id="302" r:id="rId31"/>
    <p:sldId id="301" r:id="rId32"/>
    <p:sldId id="300" r:id="rId33"/>
    <p:sldId id="304" r:id="rId34"/>
    <p:sldId id="277" r:id="rId35"/>
    <p:sldId id="280" r:id="rId36"/>
    <p:sldId id="29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50"/>
    <a:srgbClr val="0000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21CB9C-FEEB-42A0-A8D8-4F07994FCF32}" v="33" dt="2021-11-24T21:11:33.7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209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198019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150879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997467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001017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24197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223767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394419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87265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836789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236297"/>
      </p:ext>
    </p:extLst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DFEA-7A5F-4865-B73B-3CC0B52A5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009393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287912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493700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072809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127452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045191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581406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24.11.2021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39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ransition>
    <p:dissolve/>
  </p:transition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57;&#1077;&#1084;&#1072;1.wav" TargetMode="Externa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51;&#1080;&#1079;&#1072;.wav" TargetMode="Externa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40;&#1083;&#1077;&#1085;&#1072;.wav" TargetMode="Externa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42;&#1072;&#1085;&#1103;.wav" TargetMode="Externa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51;&#1080;&#1079;&#1072;2.wav" TargetMode="Externa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40;&#1085;&#1103;1.wav" TargetMode="Externa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30A77DB4-EF37-427B-ADDF-DABEFB074D5E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50601" y="2072790"/>
            <a:ext cx="8157782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Презентация НОД по</a:t>
            </a:r>
            <a:endParaRPr lang="ru-RU" dirty="0">
              <a:latin typeface="Times New Roman"/>
              <a:cs typeface="Calibri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ознакомлению с окружающим миром 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в старшей группе </a:t>
            </a:r>
            <a:endParaRPr lang="ru-RU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на тему: 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«Знатоки правил пожарной безопасности»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 </a:t>
            </a:r>
            <a:r>
              <a:rPr lang="ru-RU" altLang="ru-RU" sz="1800" dirty="0">
                <a:latin typeface="Times New Roman"/>
                <a:cs typeface="Times New Roman"/>
              </a:rPr>
              <a:t>Воспитатель:</a:t>
            </a: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       </a:t>
            </a:r>
            <a:r>
              <a:rPr lang="ru-RU" altLang="ru-RU" sz="1800" err="1">
                <a:latin typeface="Times New Roman"/>
                <a:cs typeface="Times New Roman"/>
              </a:rPr>
              <a:t>Тарабановская</a:t>
            </a:r>
            <a:r>
              <a:rPr lang="ru-RU" altLang="ru-RU" sz="1800" dirty="0">
                <a:latin typeface="Times New Roman"/>
                <a:cs typeface="Times New Roman"/>
              </a:rPr>
              <a:t> 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1800" dirty="0">
                <a:latin typeface="Times New Roman"/>
                <a:cs typeface="Times New Roman"/>
              </a:rPr>
              <a:t>Кристина Игоревна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18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1800" dirty="0"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1800" dirty="0">
                <a:latin typeface="Times New Roman"/>
                <a:cs typeface="Times New Roman"/>
              </a:rPr>
              <a:t>Москва 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2018 г</a:t>
            </a: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D18940E7-BDA5-4131-B2F1-ABDE96292FA0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96652" y="237548"/>
            <a:ext cx="8278812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Управление делами Президента Российской Федерации</a:t>
            </a: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Федеральное государственное бюджетное</a:t>
            </a:r>
            <a:endParaRPr lang="ru-RU" sz="1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дошкольное образовательное учреждение</a:t>
            </a:r>
          </a:p>
          <a:p>
            <a:r>
              <a:rPr lang="ru-RU" altLang="ru-RU" sz="1800" dirty="0">
                <a:solidFill>
                  <a:srgbClr val="000000"/>
                </a:solidFill>
                <a:latin typeface="Times New Roman"/>
                <a:cs typeface="Times New Roman"/>
              </a:rPr>
              <a:t> «Центр развития ребенка – детский сад № 2»</a:t>
            </a:r>
            <a:br>
              <a:rPr lang="ru-RU" altLang="ru-RU" sz="24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altLang="ru-RU" sz="24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3708659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1693" y="1364566"/>
            <a:ext cx="83421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Молодцы, ребята!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 Вы отгадываете очень хорошо. 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Действительно, это пожарная машина. 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кто знает, как выглядит пожарная машина? 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5" name="Picture 3" descr="C:\Documents and Settings\умис\Мои документы\основы безопасности\картинки пож\440a32957e997a9b755fcef9dc428b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7452" y="281354"/>
            <a:ext cx="77412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Пожарная машина – это машина специального назначения. Она всегда красного цвета, чтобы ее было видно издалека. Красный цвет – цвет огня. Едет пожарная машина быстро, чтобы успеть потушить огонь и спасти людей.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1354" y="196948"/>
            <a:ext cx="86234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пожарной машине всегда находится огнетушитель, в котором находится особая пена. </a:t>
            </a:r>
          </a:p>
        </p:txBody>
      </p:sp>
      <p:pic>
        <p:nvPicPr>
          <p:cNvPr id="5" name="Picture 2" descr="C:\Documents and Settings\умис\Мои документы\основы безопасности\картинки пож\32602117_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39815"/>
            <a:ext cx="9144000" cy="481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9489" y="1041009"/>
            <a:ext cx="85953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Специальные шланги – называются «рукавами». Воду в шланги накачивает насос.  Если пожар на высоком этаже, то проникнуть внутрь горящего дома и спасти людей, помогает складная лестница. Имеется лопата.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2050" name="Picture 2" descr="D:\картинки для занятий\full_8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38" y="98474"/>
            <a:ext cx="8975188" cy="66500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3074" name="Picture 2" descr="D:\картинки для занятий\4_54_52_au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"/>
            <a:ext cx="8961120" cy="6675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026" name="Picture 2" descr="D:\картинки для занятий\image_gardening0061319902321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812" y="225082"/>
            <a:ext cx="8721970" cy="6457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1016" y="225083"/>
            <a:ext cx="863756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Игра: «Выбери предмет»</a:t>
            </a:r>
          </a:p>
          <a:p>
            <a:pPr algn="ctr"/>
            <a:endParaRPr lang="ru-RU" sz="1400" b="1" u="sng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Посмотрите внимательно на экран. Здесь изображены различные предметы. Давайте представим, что мы пожарные. Некоторые предметы нам понадобятся при тушении пожара, а некоторые нет. Назовите мне те предметы, которые мы с вами возьмем на тушение пожара.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4098" name="Picture 2" descr="D:\картинки для занятий\kak_narisovat_morogenno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89452" cy="6858000"/>
          </a:xfrm>
          <a:prstGeom prst="rect">
            <a:avLst/>
          </a:prstGeom>
          <a:noFill/>
        </p:spPr>
      </p:pic>
      <p:pic>
        <p:nvPicPr>
          <p:cNvPr id="4099" name="Picture 3" descr="D:\картинки для занятий\rekord3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9969" y="0"/>
            <a:ext cx="4994031" cy="2828925"/>
          </a:xfrm>
          <a:prstGeom prst="rect">
            <a:avLst/>
          </a:prstGeom>
          <a:noFill/>
        </p:spPr>
      </p:pic>
      <p:pic>
        <p:nvPicPr>
          <p:cNvPr id="4100" name="Picture 4" descr="D:\картинки для занятий\000004113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2344" y="2772508"/>
            <a:ext cx="5331655" cy="4085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12462" t="27618" r="9081" b="2971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7770" y="4066686"/>
            <a:ext cx="86516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«ЗНАТОКИ ПРАВИЛ ПОЖАРНОЙ БЕЗОПАСНОСТИ»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39543" y="5446954"/>
            <a:ext cx="29421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Выполнила:</a:t>
            </a:r>
          </a:p>
          <a:p>
            <a:pPr algn="r"/>
            <a:r>
              <a:rPr lang="ru-RU" dirty="0"/>
              <a:t>Студентка 1 курса магистратуры, группы 105,</a:t>
            </a:r>
          </a:p>
          <a:p>
            <a:pPr algn="r"/>
            <a:r>
              <a:rPr lang="ru-RU" dirty="0" err="1"/>
              <a:t>Тарабановская</a:t>
            </a:r>
            <a:r>
              <a:rPr lang="ru-RU" dirty="0"/>
              <a:t> Кристина Игоревна</a:t>
            </a:r>
          </a:p>
        </p:txBody>
      </p:sp>
    </p:spTree>
    <p:extLst>
      <p:ext uri="{BB962C8B-B14F-4D97-AF65-F5344CB8AC3E}">
        <p14:creationId xmlns:p14="http://schemas.microsoft.com/office/powerpoint/2010/main" val="448771206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20</a:t>
            </a:fld>
            <a:endParaRPr lang="ru-RU" dirty="0"/>
          </a:p>
        </p:txBody>
      </p:sp>
      <p:pic>
        <p:nvPicPr>
          <p:cNvPr id="6147" name="Picture 3" descr="D:\картинки для занятий\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46055" cy="3094892"/>
          </a:xfrm>
          <a:prstGeom prst="rect">
            <a:avLst/>
          </a:prstGeom>
          <a:noFill/>
        </p:spPr>
      </p:pic>
      <p:pic>
        <p:nvPicPr>
          <p:cNvPr id="6148" name="Picture 4" descr="D:\картинки для занятий\1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114" y="0"/>
            <a:ext cx="4229686" cy="6858000"/>
          </a:xfrm>
          <a:prstGeom prst="rect">
            <a:avLst/>
          </a:prstGeom>
          <a:noFill/>
        </p:spPr>
      </p:pic>
      <p:pic>
        <p:nvPicPr>
          <p:cNvPr id="6149" name="Picture 5" descr="D:\картинки для занятий\image_gardening0061319902321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10485"/>
            <a:ext cx="5950634" cy="3847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21</a:t>
            </a:fld>
            <a:endParaRPr lang="ru-RU" dirty="0"/>
          </a:p>
        </p:txBody>
      </p:sp>
      <p:pic>
        <p:nvPicPr>
          <p:cNvPr id="5123" name="Picture 3" descr="D:\картинки для занятий\acp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373688" cy="3929063"/>
          </a:xfrm>
          <a:prstGeom prst="rect">
            <a:avLst/>
          </a:prstGeom>
          <a:noFill/>
        </p:spPr>
      </p:pic>
      <p:pic>
        <p:nvPicPr>
          <p:cNvPr id="5124" name="Picture 4" descr="D:\картинки для занятий\1311201215563013528113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99803"/>
            <a:ext cx="9144000" cy="3158196"/>
          </a:xfrm>
          <a:prstGeom prst="rect">
            <a:avLst/>
          </a:prstGeom>
          <a:noFill/>
        </p:spPr>
      </p:pic>
      <p:pic>
        <p:nvPicPr>
          <p:cNvPr id="5125" name="Picture 5" descr="D:\картинки для занятий\market_XyF9RdlOurlYi2ZsWs1BGQ_6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6911" y="0"/>
            <a:ext cx="3967088" cy="37701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картинки для занятий\2378540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05" y="1153551"/>
            <a:ext cx="7934177" cy="5598941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6608" y="309489"/>
            <a:ext cx="8721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9433" y="616944"/>
            <a:ext cx="80492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Сейчас, я вам буду называть различные предметы, а вы должны мне сказать, можно ли их брать или включать без взрослых.</a:t>
            </a:r>
          </a:p>
          <a:p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1858" y="239151"/>
            <a:ext cx="765681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Игра: «Можно – нельзя»</a:t>
            </a:r>
          </a:p>
          <a:p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Спички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Брать нельзя.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Газовая плита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 трогать и включать без взрослых нельзя.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Посуда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Посуду трогать можно, но осторожно.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Книги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Книги можно смотреть и читать без взрослых.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Утюг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Утюг трогать нельзя.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Игрушки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игрушки можно играть и без взрослых.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Обогреватель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Обогреватель трогать и включать без взрослых нельзя.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Карандаши и краски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Карандаши и краски можно брать и рисовать можно, но только на бумаге.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6948" y="365760"/>
            <a:ext cx="8778240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Ребята, а зачем нам нужна пожарная машина?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вы помните сказку К.Чуковского «Путаница»?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Бабочка в сказке потушила море.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Сейчас я вам предлагаю Физкультминутку.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с вами будем бабочками, повторяйте за мной.</a:t>
            </a:r>
          </a:p>
          <a:p>
            <a:r>
              <a:rPr lang="ru-RU" dirty="0"/>
              <a:t> 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Тут бабочка прилетела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встают со стульев, летят )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Крылышками помахала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машут крыльями) 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Стало море потухать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приседают )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потухло.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Вот обрадовались звери!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Засмеялись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смеются )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запели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Ура! Ура )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Ручками захлопали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хлопают)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Ножками затопали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топают ).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Садятся на свои места.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CC3300"/>
                </a:solidFill>
                <a:latin typeface="Arial" charset="0"/>
              </a:rPr>
              <a:t>ПРАВИЛА ПРОТИВОПОЖАРНОЙ БЕЗОПАСНОСТИ</a:t>
            </a:r>
          </a:p>
        </p:txBody>
      </p:sp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3999" cy="4940300"/>
          </a:xfrm>
          <a:noFill/>
        </p:spPr>
      </p:pic>
      <p:sp>
        <p:nvSpPr>
          <p:cNvPr id="1433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1600200"/>
            <a:ext cx="404177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800" dirty="0"/>
          </a:p>
          <a:p>
            <a:pPr algn="ctr" eaLnBrk="1" hangingPunct="1">
              <a:buFontTx/>
              <a:buNone/>
            </a:pPr>
            <a:endParaRPr lang="ru-RU" sz="1800" b="1" dirty="0"/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928688" y="5000625"/>
            <a:ext cx="35036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Для забавы и игры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Спичек в руки не бери!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Не шути дружок с  огнём,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Чтобы не жалеть потом!</a:t>
            </a:r>
            <a:br>
              <a:rPr lang="ru-RU" dirty="0">
                <a:solidFill>
                  <a:srgbClr val="003300"/>
                </a:solidFill>
                <a:latin typeface="Arial Black" pitchFamily="34" charset="0"/>
              </a:rPr>
            </a:b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4857750" y="5072063"/>
            <a:ext cx="396081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Сам костёр не разжигай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другим не позволяй!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Даже крошка - огонёк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От пожара недалёк!</a:t>
            </a:r>
            <a:br>
              <a:rPr lang="ru-RU" dirty="0">
                <a:solidFill>
                  <a:srgbClr val="003300"/>
                </a:solidFill>
                <a:latin typeface="Arial Black" pitchFamily="34" charset="0"/>
              </a:rPr>
            </a:b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6" name="Сема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" y="0"/>
            <a:ext cx="9144000" cy="5005388"/>
          </a:xfrm>
          <a:noFill/>
        </p:spPr>
      </p:pic>
      <p:sp>
        <p:nvSpPr>
          <p:cNvPr id="2150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1600200"/>
            <a:ext cx="404177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000" b="1" dirty="0"/>
          </a:p>
          <a:p>
            <a:pPr algn="ctr" eaLnBrk="1" hangingPunct="1">
              <a:buFontTx/>
              <a:buNone/>
            </a:pPr>
            <a:endParaRPr lang="ru-RU" sz="2000" b="1" dirty="0"/>
          </a:p>
        </p:txBody>
      </p:sp>
      <p:sp>
        <p:nvSpPr>
          <p:cNvPr id="17412" name="Text Box 8"/>
          <p:cNvSpPr txBox="1">
            <a:spLocks noChangeArrowheads="1"/>
          </p:cNvSpPr>
          <p:nvPr/>
        </p:nvSpPr>
        <p:spPr bwMode="auto">
          <a:xfrm>
            <a:off x="1857375" y="5157788"/>
            <a:ext cx="5400675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Все дети должны обязательно знать: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Электроприборы нельзя выключать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Тогда, когда руки мокры от воды.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Такая халатность - шаг до беды!</a:t>
            </a:r>
          </a:p>
          <a:p>
            <a:pPr algn="ctr"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" name="Лиз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3999" cy="5149850"/>
          </a:xfrm>
          <a:noFill/>
        </p:spPr>
      </p:pic>
      <p:sp>
        <p:nvSpPr>
          <p:cNvPr id="1945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64050" y="1557338"/>
            <a:ext cx="4679950" cy="45656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dirty="0"/>
          </a:p>
          <a:p>
            <a:pPr eaLnBrk="1" hangingPunct="1">
              <a:buFontTx/>
              <a:buNone/>
            </a:pPr>
            <a:endParaRPr lang="ru-RU" sz="2800" dirty="0"/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141288" y="5214938"/>
            <a:ext cx="47879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Будет включённым прибор оставаться-</a:t>
            </a:r>
          </a:p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Очень опасно к нему прикасаться:</a:t>
            </a:r>
          </a:p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Или получишь тока удар,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4716463" y="5157788"/>
            <a:ext cx="2560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4859338" y="5214938"/>
            <a:ext cx="4284662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Или от искры начнётся пожар.</a:t>
            </a:r>
          </a:p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Так что времени зря не теряй</a:t>
            </a:r>
          </a:p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из розетки прибор выключай!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" name="Ален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08" y="457200"/>
            <a:ext cx="8864991" cy="2257420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rgbClr val="C00000"/>
                </a:solidFill>
                <a:latin typeface="Impact" pitchFamily="34" charset="0"/>
              </a:rPr>
              <a:t>Огонь - </a:t>
            </a:r>
            <a:r>
              <a:rPr lang="ru-RU" dirty="0">
                <a:solidFill>
                  <a:srgbClr val="C00000"/>
                </a:solidFill>
                <a:latin typeface="Impact" pitchFamily="34" charset="0"/>
              </a:rPr>
              <a:t> наш друг, но при неосторожном с ним</a:t>
            </a:r>
            <a:br>
              <a:rPr lang="ru-RU" dirty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dirty="0">
                <a:solidFill>
                  <a:srgbClr val="C00000"/>
                </a:solidFill>
                <a:latin typeface="Impact" pitchFamily="34" charset="0"/>
              </a:rPr>
              <a:t>обращении, он становится коварным врагом!</a:t>
            </a:r>
            <a:br>
              <a:rPr lang="ru-RU" dirty="0">
                <a:solidFill>
                  <a:srgbClr val="C00000"/>
                </a:solidFill>
                <a:latin typeface="Impact" pitchFamily="34" charset="0"/>
              </a:rPr>
            </a:b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143248"/>
            <a:ext cx="19288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357406"/>
            <a:ext cx="19288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928934"/>
            <a:ext cx="19288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000636"/>
            <a:ext cx="1046243" cy="17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000504"/>
            <a:ext cx="121444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4714884"/>
            <a:ext cx="76049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143512"/>
            <a:ext cx="61761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000240"/>
            <a:ext cx="22288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571876"/>
            <a:ext cx="121444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" y="0"/>
            <a:ext cx="9144000" cy="5050302"/>
          </a:xfrm>
          <a:noFill/>
        </p:spPr>
      </p:pic>
      <p:sp>
        <p:nvSpPr>
          <p:cNvPr id="1741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1600200"/>
            <a:ext cx="404177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000" b="1" dirty="0"/>
          </a:p>
          <a:p>
            <a:pPr algn="ctr" eaLnBrk="1" hangingPunct="1">
              <a:buFontTx/>
              <a:buNone/>
            </a:pPr>
            <a:endParaRPr lang="ru-RU" sz="2000" b="1" dirty="0"/>
          </a:p>
          <a:p>
            <a:pPr algn="ctr" eaLnBrk="1" hangingPunct="1">
              <a:buFontTx/>
              <a:buNone/>
            </a:pPr>
            <a:endParaRPr lang="ru-RU" sz="2000" b="1" dirty="0"/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1547813" y="5157788"/>
            <a:ext cx="5329237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Не играй с электроплиткою.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Спрыгнет с плитки пламя прыткое!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Уголёк из печки «скок»,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поджёг половичок.</a:t>
            </a:r>
          </a:p>
          <a:p>
            <a:pPr algn="ctr"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6" name="Ван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" y="0"/>
            <a:ext cx="9144000" cy="4875213"/>
          </a:xfrm>
          <a:noFill/>
        </p:spPr>
      </p:pic>
      <p:sp>
        <p:nvSpPr>
          <p:cNvPr id="1638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2781300"/>
            <a:ext cx="4041775" cy="33448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endParaRPr lang="ru-RU" sz="2400" dirty="0"/>
          </a:p>
          <a:p>
            <a:pPr algn="ctr" eaLnBrk="1" hangingPunct="1">
              <a:buFontTx/>
              <a:buNone/>
            </a:pPr>
            <a:endParaRPr lang="ru-RU" sz="2000" b="1" dirty="0"/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2268538" y="5084763"/>
            <a:ext cx="424815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Чтобы пальчик или гвоздик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Вдруг в розетку не совать-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Электричество опасно-</a:t>
            </a:r>
          </a:p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Это каждый должен знать!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Лиза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5254625"/>
          </a:xfrm>
          <a:noFill/>
        </p:spPr>
      </p:pic>
      <p:sp>
        <p:nvSpPr>
          <p:cNvPr id="1638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85938" y="4381500"/>
            <a:ext cx="5256212" cy="2476500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b="1" dirty="0"/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9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нельзя огня вблизи,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Там, где краски, газ, бензин;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о них нам не напрасно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 «Огнеопасно!»</a:t>
            </a:r>
          </a:p>
        </p:txBody>
      </p:sp>
      <p:pic>
        <p:nvPicPr>
          <p:cNvPr id="4" name="Аня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6949" y="520505"/>
            <a:ext cx="867976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мы с вами закрепили много правил поведения с огнем, сейчас проверим, какие вы внимательные, предлагаю поиграть в игру:</a:t>
            </a:r>
          </a:p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«Это я, это я, это все мои друзья»</a:t>
            </a:r>
          </a:p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буду задавать вопросы, а вы должны хором ответить: «Это я, это я, это все мои друзья!»</a:t>
            </a:r>
          </a:p>
          <a:p>
            <a:pPr algn="ctr"/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унюхав запах гари, сообщает о пожаре?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из вас, заметив дым, закричит: «Пожар, горим»?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из вас шалит с огнем утром, вечером и днем?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от маленькой сестрички, незаметно прячет спички?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из вас шалит с огнем? Признавайтесь честно в том.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костров не разжигает и другим не разрешает?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картинки для занятий\2378540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" y="225083"/>
            <a:ext cx="54019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Молодцы, ребята!!!</a:t>
            </a:r>
          </a:p>
          <a:p>
            <a:pPr algn="ctr"/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пожарные без запинки знай.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пожарные строго соблюдай.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Утром, вечером и днем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Осторожен будь с огнем!</a:t>
            </a: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5060" y="2351933"/>
            <a:ext cx="428628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03384"/>
            <a:ext cx="8686800" cy="1511169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400" dirty="0">
                <a:solidFill>
                  <a:srgbClr val="C00000"/>
                </a:solidFill>
                <a:latin typeface="Impact" pitchFamily="34" charset="0"/>
              </a:rPr>
            </a:br>
            <a:br>
              <a:rPr lang="ru-RU" sz="4400" dirty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7300" dirty="0">
                <a:solidFill>
                  <a:srgbClr val="C00000"/>
                </a:solidFill>
                <a:latin typeface="Impact" pitchFamily="34" charset="0"/>
              </a:rPr>
              <a:t>Соблюдайте правила </a:t>
            </a:r>
            <a:br>
              <a:rPr lang="ru-RU" sz="7300" dirty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7300" dirty="0">
                <a:solidFill>
                  <a:srgbClr val="C00000"/>
                </a:solidFill>
                <a:latin typeface="Impact" pitchFamily="34" charset="0"/>
              </a:rPr>
              <a:t>пожарной безопасности ! ! ! </a:t>
            </a:r>
            <a:endParaRPr lang="ru-RU" sz="7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233" y="1705778"/>
            <a:ext cx="84687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правилах пожарной безопасности, правилах поведения при пожаре;</a:t>
            </a:r>
          </a:p>
          <a:p>
            <a:pPr algn="ctr">
              <a:buFontTx/>
              <a:buChar char="-"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воспитывать чувство ответственности;</a:t>
            </a:r>
          </a:p>
          <a:p>
            <a:pPr algn="ctr">
              <a:buFontTx/>
              <a:buChar char="-"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развивать уверенность и чувство взаимопомощи.</a:t>
            </a:r>
          </a:p>
          <a:p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Отгадайте загадки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185" y="1705778"/>
            <a:ext cx="674232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огнем бороться мы должны-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 смелые работники.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очень людям всем нужны,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кто же мы?</a:t>
            </a: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8194" name="Picture 2" descr="D:\картинки для занятий\5a83de05130d44b38fc74cae66143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015" y="225083"/>
            <a:ext cx="8764174" cy="6443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4258906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дым валит клубами,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Пламя бьется языками,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огонь везде, и жар-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бедствие -…</a:t>
            </a:r>
          </a:p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5" name="Picture 3" descr="C:\Documents and Settings\умис\Мои документы\основы безопасности\картинки пож\aWDJZ4WIoD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016" y="196948"/>
            <a:ext cx="8679766" cy="6485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4062" y="956604"/>
            <a:ext cx="704144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Спешит, гудит – дорогу дай,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Моргает синим глазом,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Примчится вовремя – спасет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Детей и взрослых разом.</a:t>
            </a:r>
          </a:p>
          <a:p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1531</TotalTime>
  <Words>801</Words>
  <Application>Microsoft Office PowerPoint</Application>
  <PresentationFormat>Экран (4:3)</PresentationFormat>
  <Paragraphs>152</Paragraphs>
  <Slides>35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Капля</vt:lpstr>
      <vt:lpstr>Тема Office</vt:lpstr>
      <vt:lpstr>Презентация PowerPoint</vt:lpstr>
      <vt:lpstr>Презентация PowerPoint</vt:lpstr>
      <vt:lpstr>Огонь -  наш друг, но при неосторожном с ним обращении, он становится коварным врагом!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ПРОТИВОПОЖАРНОЙ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Соблюдайте правила  пожарной безопасности ! ! !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Sadik2</cp:lastModifiedBy>
  <cp:revision>40</cp:revision>
  <dcterms:created xsi:type="dcterms:W3CDTF">2013-10-18T03:33:16Z</dcterms:created>
  <dcterms:modified xsi:type="dcterms:W3CDTF">2021-11-24T21:11:35Z</dcterms:modified>
</cp:coreProperties>
</file>