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86" r:id="rId3"/>
    <p:sldId id="257" r:id="rId4"/>
    <p:sldId id="283" r:id="rId5"/>
    <p:sldId id="284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8" r:id="rId15"/>
    <p:sldId id="267" r:id="rId16"/>
    <p:sldId id="266" r:id="rId17"/>
    <p:sldId id="28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10F4E"/>
    <a:srgbClr val="00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6B0004-CF05-4E00-9CF2-2FBB15F803BA}" v="104" dt="2021-11-25T10:23:53.2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59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90909-6802-4D94-9500-40F228A45E12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EEA0B-84CB-4F64-B4F2-B9DDCBA50A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802638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E9E4-3F52-4744-8DE4-110728C75EAD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74F20-1526-4404-849B-E1D07294B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35285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C5AEB-31FD-4403-8DE5-120473F69E3F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97518-71E7-4D84-8475-A78BEF6685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125406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125E9-3FBF-43E2-81BB-6AD711B50B01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D1F2-B495-4422-A0D3-E870E12968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686888"/>
      </p:ext>
    </p:extLst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DFEA-7A5F-4865-B73B-3CC0B52A5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1DDF-11F1-416D-A9C4-194A77EBF4E2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6C262-E4B1-4F15-BAEB-4FA288BA4B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17346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7DA9E-77FA-4E27-AC9E-12FD0BCCFF3B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D7D60-13F0-4F31-90F7-2BD98B9A9E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15451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7DCBE-18A8-4F2D-989A-1CF24590EF50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2B333-0CFC-4954-A334-8F842E690D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950976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5E15-BEA3-4D56-8135-DB1D0F7CB87B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F80C7-ACB1-4837-9634-C4DF76FE82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74818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42B00-4B5F-43EF-AFAF-B28708432BAB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0689E-0546-481E-BABC-4BD0F8F697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727871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8C276-DBBE-429B-AD1F-DAE501B83050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39EFB-4171-4F66-81C1-9C82852D65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61980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34181-E0D5-4A3C-AAC1-B81850B02355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1F77D-62B7-476A-90C5-1BCDFB0430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320218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3BB4D1-FB05-4120-A36C-8B1718FC8427}" type="datetimeFigureOut">
              <a:rPr lang="ru-RU"/>
              <a:pPr>
                <a:defRPr/>
              </a:pPr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AF8937-F8EA-4F93-9152-0A6AC20890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7" descr="romashki_9.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55" y="3904267"/>
            <a:ext cx="9644613" cy="3633866"/>
          </a:xfrm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843213" y="5942013"/>
            <a:ext cx="0" cy="5429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66654" rIns="0" bIns="201549" anchor="ctr">
            <a:spAutoFit/>
          </a:bodyPr>
          <a:lstStyle/>
          <a:p>
            <a:pPr eaLnBrk="0" hangingPunct="0"/>
            <a:endParaRPr lang="ru-RU">
              <a:latin typeface="Times New Roman" pitchFamily="18" charset="0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2700338" y="5942013"/>
            <a:ext cx="0" cy="5429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66654" rIns="0" bIns="201549" anchor="ctr">
            <a:spAutoFit/>
          </a:bodyPr>
          <a:lstStyle/>
          <a:p>
            <a:pPr eaLnBrk="0" hangingPunct="0"/>
            <a:endParaRPr lang="ru-RU">
              <a:latin typeface="Times New Roman" pitchFamily="18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44B4B16-1A48-47B4-876B-8DABDA50D8A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96652" y="237548"/>
            <a:ext cx="8278812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Управление делами Президента Российской Федерации</a:t>
            </a: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Федеральное государственное бюджетное</a:t>
            </a:r>
            <a:endParaRPr lang="ru-RU" sz="18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дошкольное образовательное учреждение</a:t>
            </a:r>
          </a:p>
          <a:p>
            <a:r>
              <a:rPr lang="ru-RU" alt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 «Центр развития ребенка – детский сад № 2»</a:t>
            </a:r>
            <a:br>
              <a:rPr lang="ru-RU" altLang="ru-RU" sz="2400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endParaRPr lang="ru-RU" altLang="ru-RU" sz="24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FD4E993-DC86-4B33-A543-095E0807181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54510" y="1713832"/>
            <a:ext cx="8157782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000" dirty="0">
                <a:ea typeface="+mn-lt"/>
                <a:cs typeface="+mn-lt"/>
              </a:rPr>
              <a:t>Презентация НОД </a:t>
            </a:r>
            <a:endParaRPr lang="ru-RU">
              <a:ea typeface="+mn-lt"/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ea typeface="+mn-lt"/>
                <a:cs typeface="+mn-lt"/>
              </a:rPr>
              <a:t>по речевому развитию </a:t>
            </a:r>
            <a:endParaRPr lang="ru-RU" dirty="0"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ea typeface="+mn-lt"/>
                <a:cs typeface="+mn-lt"/>
              </a:rPr>
              <a:t>в средней группе </a:t>
            </a:r>
            <a:endParaRPr lang="ru-RU"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ea typeface="+mn-lt"/>
                <a:cs typeface="+mn-lt"/>
              </a:rPr>
              <a:t>на тему: </a:t>
            </a:r>
            <a:endParaRPr lang="ru-RU"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ea typeface="+mn-lt"/>
                <a:cs typeface="+mn-lt"/>
              </a:rPr>
              <a:t>«Урок вежливости» </a:t>
            </a:r>
            <a:endParaRPr lang="ru-RU" dirty="0"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 </a:t>
            </a:r>
            <a:r>
              <a:rPr lang="ru-RU" altLang="ru-RU" sz="1800" dirty="0">
                <a:latin typeface="Times New Roman"/>
                <a:cs typeface="Times New Roman"/>
              </a:rPr>
              <a:t>Воспитатель:</a:t>
            </a: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 </a:t>
            </a:r>
            <a:r>
              <a:rPr lang="ru-RU" altLang="ru-RU" sz="1800" err="1">
                <a:latin typeface="Times New Roman"/>
                <a:cs typeface="Times New Roman"/>
              </a:rPr>
              <a:t>Тарабановская</a:t>
            </a:r>
            <a:r>
              <a:rPr lang="ru-RU" altLang="ru-RU" sz="1800" dirty="0">
                <a:latin typeface="Times New Roman"/>
                <a:cs typeface="Times New Roman"/>
              </a:rPr>
              <a:t>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Кристина Игоревна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Москва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2020 г</a:t>
            </a: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</p:txBody>
      </p:sp>
      <p:pic>
        <p:nvPicPr>
          <p:cNvPr id="8" name="Рисунок 8" descr="ej08.png">
            <a:extLst>
              <a:ext uri="{FF2B5EF4-FFF2-40B4-BE49-F238E27FC236}">
                <a16:creationId xmlns:a16="http://schemas.microsoft.com/office/drawing/2014/main" id="{1946E3C4-728D-4DFB-B0E1-E9E451499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72" y="2074233"/>
            <a:ext cx="29495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5395945"/>
      </p:ext>
    </p:extLst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4"/>
          <p:cNvSpPr>
            <a:spLocks noGrp="1"/>
          </p:cNvSpPr>
          <p:nvPr>
            <p:ph idx="1"/>
          </p:nvPr>
        </p:nvSpPr>
        <p:spPr>
          <a:xfrm>
            <a:off x="179388" y="476250"/>
            <a:ext cx="4176712" cy="1223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Яркое солнышко</a:t>
            </a:r>
          </a:p>
          <a:p>
            <a:pPr algn="ctr"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Встало опять - </a:t>
            </a:r>
          </a:p>
        </p:txBody>
      </p:sp>
      <p:pic>
        <p:nvPicPr>
          <p:cNvPr id="22530" name="Picture 6" descr="Детские отрисовки солныш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25" y="0"/>
            <a:ext cx="2606675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68313" y="1700213"/>
            <a:ext cx="3638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«Доброе утро!»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95288" y="2420938"/>
            <a:ext cx="3800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вы сказать.</a:t>
            </a:r>
          </a:p>
        </p:txBody>
      </p:sp>
      <p:pic>
        <p:nvPicPr>
          <p:cNvPr id="22533" name="Рисунок 8" descr="0_78b60_4e978c78_ori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525588"/>
            <a:ext cx="5148262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9" descr="0_63c34_73358843_ori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7663"/>
            <a:ext cx="2484438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картинки\детские картинки-блестяшки анимашки\b9bcf5fbcdc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4813"/>
            <a:ext cx="5643563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3" descr="D:\картинки\детские картинки-блестяшки анимашки\735fa662bfe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3059113"/>
            <a:ext cx="2000250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6" descr="D:\картинки\детские картинки-блестяшки анимашки\79dbbe9385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759075"/>
            <a:ext cx="2735263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7" descr="D:\картинки\детские картинки-блестяшки анимашки\a6666613d3c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3192463"/>
            <a:ext cx="22860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Содержимое 2"/>
          <p:cNvSpPr>
            <a:spLocks noGrp="1"/>
          </p:cNvSpPr>
          <p:nvPr>
            <p:ph idx="1"/>
          </p:nvPr>
        </p:nvSpPr>
        <p:spPr>
          <a:xfrm>
            <a:off x="179388" y="333375"/>
            <a:ext cx="4643437" cy="135731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Если вы куда-нибудь спешите,</a:t>
            </a:r>
          </a:p>
          <a:p>
            <a:pPr algn="ctr"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На бегу толкая всех подряд,</a:t>
            </a:r>
          </a:p>
          <a:p>
            <a:pPr algn="ctr"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Говорите вежливо: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57188" y="1714500"/>
            <a:ext cx="4070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«Простите!»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0" y="2420938"/>
            <a:ext cx="40671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 за эту вежливость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простят.</a:t>
            </a:r>
          </a:p>
        </p:txBody>
      </p:sp>
      <p:pic>
        <p:nvPicPr>
          <p:cNvPr id="23560" name="Picture 2" descr="D:\картинки\детские картинки-блестяшки анимашки\7321f3a4ae3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0563"/>
            <a:ext cx="1620838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Рисунок 10" descr="0_711d8_bfc426f8_XXL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8" y="0"/>
            <a:ext cx="1693862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D:\картинки\детские картинки-блестяшки анимашки\a9676be5a5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276475"/>
            <a:ext cx="398145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23850" y="476250"/>
            <a:ext cx="6734175" cy="1643063"/>
          </a:xfrm>
        </p:spPr>
        <p:txBody>
          <a:bodyPr/>
          <a:lstStyle/>
          <a:p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Ты чихнул?</a:t>
            </a:r>
          </a:p>
          <a:p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Без лишних слов</a:t>
            </a:r>
          </a:p>
          <a:p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Мы желаем: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187450" y="2276475"/>
            <a:ext cx="4895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«Будь здоров!»</a:t>
            </a:r>
          </a:p>
        </p:txBody>
      </p:sp>
      <p:pic>
        <p:nvPicPr>
          <p:cNvPr id="24580" name="Рисунок 6" descr="74504171_031__1_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432911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7" descr="0_f7027_d547994d_X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0"/>
            <a:ext cx="24447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9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1619250" y="1773238"/>
          <a:ext cx="5735638" cy="481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3" name="CorelDRAW" r:id="rId3" imgW="7175880" imgH="6024240" progId="">
                  <p:embed/>
                </p:oleObj>
              </mc:Choice>
              <mc:Fallback>
                <p:oleObj name="CorelDRAW" r:id="rId3" imgW="7175880" imgH="6024240" progId="">
                  <p:embed/>
                  <p:pic>
                    <p:nvPicPr>
                      <p:cNvPr id="204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773238"/>
                        <a:ext cx="5735638" cy="481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Прямоугольник 12"/>
          <p:cNvSpPr>
            <a:spLocks noChangeArrowheads="1"/>
          </p:cNvSpPr>
          <p:nvPr/>
        </p:nvSpPr>
        <p:spPr bwMode="auto">
          <a:xfrm>
            <a:off x="2124075" y="188913"/>
            <a:ext cx="56880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Пора за стол.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для еды накрыто</a:t>
            </a:r>
            <a:r>
              <a:rPr lang="ru-RU">
                <a:solidFill>
                  <a:srgbClr val="00206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714500" y="1143000"/>
            <a:ext cx="6386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Приятного желаем аппетита!</a:t>
            </a:r>
          </a:p>
        </p:txBody>
      </p:sp>
      <p:pic>
        <p:nvPicPr>
          <p:cNvPr id="20488" name="Рисунок 5" descr="0_9add2_ed1fb98f_X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955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5"/>
          <p:cNvSpPr txBox="1">
            <a:spLocks/>
          </p:cNvSpPr>
          <p:nvPr/>
        </p:nvSpPr>
        <p:spPr>
          <a:xfrm>
            <a:off x="107950" y="1052513"/>
            <a:ext cx="3852863" cy="19907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Вечер, спать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ты очень хочешь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Всем скажи: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3200">
              <a:solidFill>
                <a:srgbClr val="898989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79388" y="2852738"/>
            <a:ext cx="3806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«Спокойной ночи!»</a:t>
            </a:r>
          </a:p>
        </p:txBody>
      </p:sp>
      <p:pic>
        <p:nvPicPr>
          <p:cNvPr id="27651" name="Picture 2" descr="http://s42.radikal.ru/i095/1003/5f/573c6893017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0"/>
            <a:ext cx="4500563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 descr="D:\картинки\детские картинки-блестяшки анимашки\fee7203ea9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636838"/>
            <a:ext cx="4552950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2" descr="D:\картинки\детские картинки-блестяшки анимашки\7321f3a4ae3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92600"/>
            <a:ext cx="1620837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6" descr="0_8f647_40ff2ca3_X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60350"/>
            <a:ext cx="489585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http://s40.radikal.ru/i087/0811/e1/c7366721aa9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857250"/>
            <a:ext cx="7648575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5" descr="D:\картинки\детские картинки-блестяшки анимашки\7ff4c7729f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213100"/>
            <a:ext cx="3357563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285750" y="115888"/>
            <a:ext cx="6591300" cy="5048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0000"/>
                </a:solidFill>
                <a:cs typeface="Times New Roman" pitchFamily="18" charset="0"/>
              </a:rPr>
              <a:t>«До свиданья!»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908175" y="765175"/>
            <a:ext cx="3786188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прощанье говорим;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том и речь,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еще нас 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Ждут свиданья,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Много-много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Новых встреч!</a:t>
            </a:r>
          </a:p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 spd="slow" advTm="1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 descr="0_6b835_7915ed21_X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8" y="-85017"/>
            <a:ext cx="9577388" cy="656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Прямоугольник 6"/>
          <p:cNvSpPr>
            <a:spLocks noChangeArrowheads="1"/>
          </p:cNvSpPr>
          <p:nvPr/>
        </p:nvSpPr>
        <p:spPr bwMode="auto">
          <a:xfrm>
            <a:off x="3143250" y="4214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29700" name="Рисунок 4" descr="0_650aa_fa77acd6_X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124" y="4248350"/>
            <a:ext cx="2937228" cy="243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56E966-6A8C-4FC6-828E-0DA212103B32}"/>
              </a:ext>
            </a:extLst>
          </p:cNvPr>
          <p:cNvSpPr txBox="1"/>
          <p:nvPr/>
        </p:nvSpPr>
        <p:spPr>
          <a:xfrm>
            <a:off x="1972384" y="2095186"/>
            <a:ext cx="4377405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600" i="1" dirty="0" err="1">
                <a:solidFill>
                  <a:schemeClr val="accent2"/>
                </a:solidFill>
                <a:latin typeface="Arial"/>
                <a:cs typeface="Arial"/>
              </a:rPr>
              <a:t>Молодцы</a:t>
            </a:r>
            <a:r>
              <a:rPr lang="en-US" sz="6600" i="1" dirty="0">
                <a:solidFill>
                  <a:schemeClr val="accent2"/>
                </a:solidFill>
                <a:latin typeface="Arial"/>
                <a:cs typeface="Arial"/>
              </a:rPr>
              <a:t>!</a:t>
            </a:r>
            <a:endParaRPr lang="en-US" sz="66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3353" y="260350"/>
            <a:ext cx="8755520" cy="60483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>
                <a:solidFill>
                  <a:srgbClr val="002060"/>
                </a:solidFill>
                <a:cs typeface="Times New Roman"/>
              </a:rPr>
              <a:t>Цель:</a:t>
            </a:r>
            <a:r>
              <a:rPr lang="ru-RU" sz="4000" dirty="0"/>
              <a:t> Учить детей выражать чувства добрыми словами, формировать навыки вежливого обращения, воспитывать потребность в доброжелательном общении.</a:t>
            </a:r>
            <a:endParaRPr lang="ru-RU" sz="4000">
              <a:cs typeface="Times New Roman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14338" name="Рисунок 4" descr="0_6fad9_77e9f46d_X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13" y="3391215"/>
            <a:ext cx="7488238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4000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260350"/>
            <a:ext cx="8107363" cy="43211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>
                <a:solidFill>
                  <a:srgbClr val="002060"/>
                </a:solidFill>
                <a:cs typeface="Times New Roman" pitchFamily="18" charset="0"/>
              </a:rPr>
              <a:t>Задачи: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4400" dirty="0"/>
              <a:t>воспитывать доброжелательность;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4400" dirty="0"/>
              <a:t>воспитывать у детей чувство вежливости,  умение дорожить близкими людьми</a:t>
            </a:r>
            <a:r>
              <a:rPr lang="ru-RU" sz="4000" dirty="0"/>
              <a:t>.</a:t>
            </a:r>
            <a:endParaRPr lang="ru-RU" sz="40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15362" name="Рисунок 3" descr="0_6dcad_6817a09a_X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357563"/>
            <a:ext cx="3875088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4000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500063" y="500063"/>
            <a:ext cx="7858125" cy="90011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Вежливых слов не одно и не два,</a:t>
            </a:r>
          </a:p>
          <a:p>
            <a:pPr algn="ctr"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Помни и знай эти чудо-слова: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492500" y="1628775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Доброе утро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492500" y="2276475"/>
            <a:ext cx="1985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Добрый день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2500" y="2924175"/>
            <a:ext cx="1922463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До свидания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419475" y="3500438"/>
            <a:ext cx="2047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Здравствуйте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375" y="4076700"/>
            <a:ext cx="1520825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Извините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419475" y="4581525"/>
            <a:ext cx="1882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Пожалуйста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059113" y="5084763"/>
            <a:ext cx="3043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Приятного аппетита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635375" y="5589588"/>
            <a:ext cx="1487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Простите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708400" y="6092825"/>
            <a:ext cx="1349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</p:txBody>
      </p:sp>
      <p:pic>
        <p:nvPicPr>
          <p:cNvPr id="15" name="Рисунок 14" descr="021_w508_h477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1340768"/>
            <a:ext cx="2867633" cy="2696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6" name="Рисунок 13" descr="0_7cde9_e421ebc2_XL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2997200"/>
            <a:ext cx="3076575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250"/>
            <a:ext cx="8964613" cy="295275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7030A0"/>
                </a:solidFill>
                <a:cs typeface="Times New Roman" pitchFamily="18" charset="0"/>
              </a:rPr>
              <a:t>Волшебники – гномы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7030A0"/>
                </a:solidFill>
                <a:cs typeface="Times New Roman" pitchFamily="18" charset="0"/>
              </a:rPr>
              <a:t>Немало для нас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7030A0"/>
                </a:solidFill>
                <a:cs typeface="Times New Roman" pitchFamily="18" charset="0"/>
              </a:rPr>
              <a:t>Чудесного сделать могли бы,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7030A0"/>
                </a:solidFill>
                <a:cs typeface="Times New Roman" pitchFamily="18" charset="0"/>
              </a:rPr>
              <a:t>Но больше чудес совершает в сто раз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7030A0"/>
                </a:solidFill>
                <a:cs typeface="Times New Roman" pitchFamily="18" charset="0"/>
              </a:rPr>
              <a:t>Волшебное слово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714625" y="3571875"/>
            <a:ext cx="36496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</p:txBody>
      </p:sp>
      <p:pic>
        <p:nvPicPr>
          <p:cNvPr id="17411" name="Рисунок 10" descr="0_9ca1f_2663e96b_X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9838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Содержимое 7" descr="romashki_9.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578485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8" descr="0_91653_ba7858d_X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708275"/>
            <a:ext cx="5580062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2" descr="Wallcatecom-CartoonForChildWallpapers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765175"/>
            <a:ext cx="3995737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Рисунок 11" descr="0_7622f_2136b579_X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60350"/>
            <a:ext cx="4551362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79388" y="188913"/>
            <a:ext cx="3143250" cy="2376487"/>
          </a:xfrm>
        </p:spPr>
        <p:txBody>
          <a:bodyPr/>
          <a:lstStyle/>
          <a:p>
            <a:r>
              <a:rPr lang="ru-RU" sz="2800" b="1">
                <a:solidFill>
                  <a:srgbClr val="0070C0"/>
                </a:solidFill>
                <a:cs typeface="Times New Roman" pitchFamily="18" charset="0"/>
              </a:rPr>
              <a:t>Всем помощникам своим</a:t>
            </a:r>
          </a:p>
          <a:p>
            <a:r>
              <a:rPr lang="ru-RU" sz="2800" b="1">
                <a:solidFill>
                  <a:srgbClr val="0070C0"/>
                </a:solidFill>
                <a:cs typeface="Times New Roman" pitchFamily="18" charset="0"/>
              </a:rPr>
              <a:t>говорим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38163" y="2420938"/>
            <a:ext cx="24177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Благодарим</a:t>
            </a:r>
          </a:p>
        </p:txBody>
      </p:sp>
      <p:pic>
        <p:nvPicPr>
          <p:cNvPr id="18437" name="Рисунок 5" descr="0_8df3f_e4b09695_X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638"/>
            <a:ext cx="2844800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9" descr="0_91650_dc25ba40_X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794000"/>
            <a:ext cx="622776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Рисунок 10" descr="84338851_large_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88913"/>
            <a:ext cx="5534025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8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333375"/>
            <a:ext cx="2828925" cy="6492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b="1">
                <a:solidFill>
                  <a:srgbClr val="002060"/>
                </a:solidFill>
                <a:cs typeface="Times New Roman" pitchFamily="18" charset="0"/>
              </a:rPr>
              <a:t>Я другу говорю</a:t>
            </a:r>
            <a:r>
              <a:rPr lang="ru-RU" sz="2800">
                <a:solidFill>
                  <a:srgbClr val="002060"/>
                </a:solidFill>
                <a:cs typeface="Times New Roman" pitchFamily="18" charset="0"/>
              </a:rPr>
              <a:t>: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908050"/>
            <a:ext cx="2071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«Привет!»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750" y="1484313"/>
            <a:ext cx="22939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он в 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9750" y="2060575"/>
            <a:ext cx="2414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«Здорово!»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7950" y="2708275"/>
            <a:ext cx="31083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Тут ничего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плохого нет,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Подходят оба слова.</a:t>
            </a:r>
          </a:p>
        </p:txBody>
      </p:sp>
      <p:pic>
        <p:nvPicPr>
          <p:cNvPr id="19462" name="Picture 3" descr="D:\картинки\детские картинки-блестяшки анимашки\985fb37870f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068638"/>
            <a:ext cx="167322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 descr="http://s004.radikal.ru/i208/1003/8a/ef755179470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60350"/>
            <a:ext cx="35718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6" descr="http://s58.radikal.ru/i162/0810/5e/3e45ef33f4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565400"/>
            <a:ext cx="2865437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0" descr="http://i037.radikal.ru/0810/55/7af2e6f4564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781300"/>
            <a:ext cx="1579562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4" descr="D:\картинки\детские картинки-блестяшки анимашки\7c679855e91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857500"/>
            <a:ext cx="1230312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Рисунок 12" descr="0_817ff_20bfbc8f_XL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14863"/>
            <a:ext cx="2328863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285750"/>
            <a:ext cx="3857625" cy="1143000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Старшему,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 если встречаемся с ним,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первыми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50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9750" y="1484313"/>
            <a:ext cx="3213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«Здравствуйте!»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187450" y="2133600"/>
            <a:ext cx="194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говорим.</a:t>
            </a:r>
          </a:p>
        </p:txBody>
      </p:sp>
      <p:pic>
        <p:nvPicPr>
          <p:cNvPr id="26628" name="Picture 2" descr="http://i080.radikal.ru/1002/b5/3f173d0de9f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85750"/>
            <a:ext cx="192881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http://i080.radikal.ru/1002/b5/3f173d0de9f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758"/>
          <a:stretch>
            <a:fillRect/>
          </a:stretch>
        </p:blipFill>
        <p:spPr bwMode="auto">
          <a:xfrm>
            <a:off x="4787900" y="0"/>
            <a:ext cx="24288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2" descr="http://i080.radikal.ru/1002/b5/3f173d0de9f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17" b="-23952"/>
          <a:stretch>
            <a:fillRect/>
          </a:stretch>
        </p:blipFill>
        <p:spPr bwMode="auto">
          <a:xfrm>
            <a:off x="7000875" y="0"/>
            <a:ext cx="21431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" descr="http://i080.radikal.ru/1002/b5/3f173d0de9f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735"/>
          <a:stretch>
            <a:fillRect/>
          </a:stretch>
        </p:blipFill>
        <p:spPr bwMode="auto">
          <a:xfrm>
            <a:off x="2916238" y="1484313"/>
            <a:ext cx="27940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" descr="D:\картинки\детские картинки-блестяшки анимашки\d665ccbba39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642938"/>
            <a:ext cx="3500437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Рисунок 11" descr="mult11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"/>
          <a:stretch>
            <a:fillRect/>
          </a:stretch>
        </p:blipFill>
        <p:spPr bwMode="auto">
          <a:xfrm>
            <a:off x="3419475" y="3341688"/>
            <a:ext cx="1536700" cy="351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Рисунок 12" descr="0_a685f_944953de_XL (1)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175"/>
            <a:ext cx="3535363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5"/>
          <p:cNvSpPr>
            <a:spLocks noGrp="1"/>
          </p:cNvSpPr>
          <p:nvPr>
            <p:ph idx="1"/>
          </p:nvPr>
        </p:nvSpPr>
        <p:spPr>
          <a:xfrm>
            <a:off x="250825" y="404813"/>
            <a:ext cx="3614738" cy="14541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Нам повторять</a:t>
            </a:r>
          </a:p>
          <a:p>
            <a:pPr algn="ctr"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Весь день не лень</a:t>
            </a:r>
          </a:p>
          <a:p>
            <a:pPr algn="ctr">
              <a:buFont typeface="Arial" charset="0"/>
              <a:buNone/>
            </a:pP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При каждой встрече:</a:t>
            </a:r>
          </a:p>
        </p:txBody>
      </p:sp>
      <p:pic>
        <p:nvPicPr>
          <p:cNvPr id="21506" name="Picture 3" descr="D:\картинки\детские картинки-блестяшки анимашки\domik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8" y="333375"/>
            <a:ext cx="6678612" cy="402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 descr="D:\картинки\детские картинки-блестяшки анимашки\2cf92f2820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357563"/>
            <a:ext cx="1857375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5" descr="D:\картинки\детские картинки-блестяшки анимашки\2cf92f2820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781300"/>
            <a:ext cx="18478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" descr="D:\картинки\детские картинки-блестяшки анимашки\7321f3a4ae3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0563"/>
            <a:ext cx="1620838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0" y="1989138"/>
            <a:ext cx="4067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«Добрый день!»</a:t>
            </a:r>
          </a:p>
        </p:txBody>
      </p:sp>
    </p:spTree>
  </p:cSld>
  <p:clrMapOvr>
    <a:masterClrMapping/>
  </p:clrMapOvr>
  <p:transition spd="slow" advTm="9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</TotalTime>
  <Words>245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 вежливости для самых умных малышей</dc:title>
  <dc:creator>Ольга</dc:creator>
  <cp:lastModifiedBy>Sadik2</cp:lastModifiedBy>
  <cp:revision>118</cp:revision>
  <dcterms:created xsi:type="dcterms:W3CDTF">2010-08-08T09:14:14Z</dcterms:created>
  <dcterms:modified xsi:type="dcterms:W3CDTF">2021-11-25T10:23:54Z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6014293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